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677406" y="9551923"/>
            <a:ext cx="6527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#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9533" y="266191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424688"/>
            <a:ext cx="20427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Binary </a:t>
            </a:r>
            <a:r>
              <a:rPr dirty="0" sz="1800">
                <a:latin typeface="Times New Roman"/>
                <a:cs typeface="Times New Roman"/>
              </a:rPr>
              <a:t>Tree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Traversal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4002760"/>
            <a:ext cx="6624320" cy="45554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8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item insertion, deletion, and lookup operations require that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tree be </a:t>
            </a:r>
            <a:r>
              <a:rPr dirty="0" sz="1400" spc="-5">
                <a:latin typeface="Times New Roman"/>
                <a:cs typeface="Times New Roman"/>
              </a:rPr>
              <a:t>traversed.  Thus,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most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common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operation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performed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traverse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tree,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  </a:t>
            </a:r>
            <a:r>
              <a:rPr dirty="0" sz="1400" spc="-5">
                <a:latin typeface="Times New Roman"/>
                <a:cs typeface="Times New Roman"/>
              </a:rPr>
              <a:t>visit each node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tree. </a:t>
            </a:r>
            <a:r>
              <a:rPr dirty="0" sz="1400" spc="-5">
                <a:latin typeface="Times New Roman"/>
                <a:cs typeface="Times New Roman"/>
              </a:rPr>
              <a:t>As </a:t>
            </a:r>
            <a:r>
              <a:rPr dirty="0" sz="1400" spc="5">
                <a:latin typeface="Times New Roman"/>
                <a:cs typeface="Times New Roman"/>
              </a:rPr>
              <a:t>you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see </a:t>
            </a:r>
            <a:r>
              <a:rPr dirty="0" sz="1400">
                <a:latin typeface="Times New Roman"/>
                <a:cs typeface="Times New Roman"/>
              </a:rPr>
              <a:t>from the diagram of a binary tree, the  </a:t>
            </a:r>
            <a:r>
              <a:rPr dirty="0" sz="1400" spc="-5">
                <a:latin typeface="Times New Roman"/>
                <a:cs typeface="Times New Roman"/>
              </a:rPr>
              <a:t>traversal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must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start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root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because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pointer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root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each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node,  we have </a:t>
            </a:r>
            <a:r>
              <a:rPr dirty="0" sz="1400">
                <a:latin typeface="Times New Roman"/>
                <a:cs typeface="Times New Roman"/>
              </a:rPr>
              <a:t>two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choices:</a:t>
            </a:r>
            <a:endParaRPr sz="1400">
              <a:latin typeface="Times New Roman"/>
              <a:cs typeface="Times New Roman"/>
            </a:endParaRPr>
          </a:p>
          <a:p>
            <a:pPr marL="520700" indent="-107314">
              <a:lnSpc>
                <a:spcPct val="100000"/>
              </a:lnSpc>
              <a:spcBef>
                <a:spcPts val="730"/>
              </a:spcBef>
              <a:buChar char="•"/>
              <a:tabLst>
                <a:tab pos="521334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 the node first.</a:t>
            </a:r>
            <a:endParaRPr sz="1400">
              <a:latin typeface="Times New Roman"/>
              <a:cs typeface="Times New Roman"/>
            </a:endParaRPr>
          </a:p>
          <a:p>
            <a:pPr marL="520700" indent="-107314">
              <a:lnSpc>
                <a:spcPct val="100000"/>
              </a:lnSpc>
              <a:spcBef>
                <a:spcPts val="735"/>
              </a:spcBef>
              <a:buChar char="•"/>
              <a:tabLst>
                <a:tab pos="521334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 the sub trees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first.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40"/>
              </a:spcBef>
            </a:pPr>
            <a:r>
              <a:rPr dirty="0" sz="1400">
                <a:latin typeface="Times New Roman"/>
                <a:cs typeface="Times New Roman"/>
              </a:rPr>
              <a:t>These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choices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lead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three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different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traversals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2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tree—</a:t>
            </a:r>
            <a:r>
              <a:rPr dirty="0" sz="1400" b="1">
                <a:latin typeface="Times New Roman"/>
                <a:cs typeface="Times New Roman"/>
              </a:rPr>
              <a:t>Inorder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preorder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400" b="1">
                <a:latin typeface="Times New Roman"/>
                <a:cs typeface="Times New Roman"/>
              </a:rPr>
              <a:t>postorder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Inorder</a:t>
            </a:r>
            <a:r>
              <a:rPr dirty="0" sz="1800" spc="5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Traversal</a:t>
            </a: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inorder traversal, the binary </a:t>
            </a:r>
            <a:r>
              <a:rPr dirty="0" sz="1400">
                <a:latin typeface="Times New Roman"/>
                <a:cs typeface="Times New Roman"/>
              </a:rPr>
              <a:t>tree is </a:t>
            </a:r>
            <a:r>
              <a:rPr dirty="0" sz="1400" spc="-5">
                <a:latin typeface="Times New Roman"/>
                <a:cs typeface="Times New Roman"/>
              </a:rPr>
              <a:t>traversed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591820" indent="-178435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59245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left subtree.</a:t>
            </a:r>
            <a:endParaRPr sz="1400">
              <a:latin typeface="Times New Roman"/>
              <a:cs typeface="Times New Roman"/>
            </a:endParaRPr>
          </a:p>
          <a:p>
            <a:pPr marL="591820" indent="-1784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592455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 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node.</a:t>
            </a:r>
            <a:endParaRPr sz="1400">
              <a:latin typeface="Times New Roman"/>
              <a:cs typeface="Times New Roman"/>
            </a:endParaRPr>
          </a:p>
          <a:p>
            <a:pPr marL="591820" indent="-178435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59245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right subtree.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9327" y="984503"/>
            <a:ext cx="5924474" cy="282146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9533" y="266191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280767"/>
            <a:ext cx="4392930" cy="1699260"/>
          </a:xfrm>
          <a:prstGeom prst="rect">
            <a:avLst/>
          </a:prstGeom>
        </p:spPr>
        <p:txBody>
          <a:bodyPr wrap="square" lIns="0" tIns="161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dirty="0" sz="1800" spc="-5" b="1">
                <a:latin typeface="Times New Roman"/>
                <a:cs typeface="Times New Roman"/>
              </a:rPr>
              <a:t>Preorder Traversal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preorder traversal, the binary </a:t>
            </a:r>
            <a:r>
              <a:rPr dirty="0" sz="1400">
                <a:latin typeface="Times New Roman"/>
                <a:cs typeface="Times New Roman"/>
              </a:rPr>
              <a:t>tree is </a:t>
            </a:r>
            <a:r>
              <a:rPr dirty="0" sz="1400" spc="-5">
                <a:latin typeface="Times New Roman"/>
                <a:cs typeface="Times New Roman"/>
              </a:rPr>
              <a:t>traversed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591820" indent="-1784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592455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 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node.</a:t>
            </a:r>
            <a:endParaRPr sz="1400">
              <a:latin typeface="Times New Roman"/>
              <a:cs typeface="Times New Roman"/>
            </a:endParaRPr>
          </a:p>
          <a:p>
            <a:pPr marL="591820" indent="-178435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59245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left subtree.</a:t>
            </a:r>
            <a:endParaRPr sz="1400">
              <a:latin typeface="Times New Roman"/>
              <a:cs typeface="Times New Roman"/>
            </a:endParaRPr>
          </a:p>
          <a:p>
            <a:pPr marL="591820" indent="-178435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59245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right subtree.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2356709"/>
            <a:ext cx="6623684" cy="3844925"/>
          </a:xfrm>
          <a:prstGeom prst="rect">
            <a:avLst/>
          </a:prstGeom>
        </p:spPr>
        <p:txBody>
          <a:bodyPr wrap="square" lIns="0" tIns="16129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270"/>
              </a:spcBef>
            </a:pPr>
            <a:r>
              <a:rPr dirty="0" sz="1800" spc="-5" b="1">
                <a:latin typeface="Times New Roman"/>
                <a:cs typeface="Times New Roman"/>
              </a:rPr>
              <a:t>Postorder</a:t>
            </a:r>
            <a:r>
              <a:rPr dirty="0" sz="1800" b="1">
                <a:latin typeface="Times New Roman"/>
                <a:cs typeface="Times New Roman"/>
              </a:rPr>
              <a:t> </a:t>
            </a:r>
            <a:r>
              <a:rPr dirty="0" sz="1800" spc="-5" b="1">
                <a:latin typeface="Times New Roman"/>
                <a:cs typeface="Times New Roman"/>
              </a:rPr>
              <a:t>Traversal</a:t>
            </a: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915"/>
              </a:spcBef>
            </a:pP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postorder traversal, the binary </a:t>
            </a:r>
            <a:r>
              <a:rPr dirty="0" sz="1400">
                <a:latin typeface="Times New Roman"/>
                <a:cs typeface="Times New Roman"/>
              </a:rPr>
              <a:t>tree </a:t>
            </a:r>
            <a:r>
              <a:rPr dirty="0" sz="1400" spc="-5">
                <a:latin typeface="Times New Roman"/>
                <a:cs typeface="Times New Roman"/>
              </a:rPr>
              <a:t>is traversed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  <a:p>
            <a:pPr marL="591820" indent="-17843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59245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left subtree.</a:t>
            </a:r>
            <a:endParaRPr sz="1400">
              <a:latin typeface="Times New Roman"/>
              <a:cs typeface="Times New Roman"/>
            </a:endParaRPr>
          </a:p>
          <a:p>
            <a:pPr marL="591820" indent="-178435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59245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right subtree.</a:t>
            </a:r>
            <a:endParaRPr sz="1400">
              <a:latin typeface="Times New Roman"/>
              <a:cs typeface="Times New Roman"/>
            </a:endParaRPr>
          </a:p>
          <a:p>
            <a:pPr marL="591820" indent="-178435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592455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 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listing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produced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inorder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traversal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called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inorder  sequence.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listing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produced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preorder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traversal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tree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called 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preorder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sequence.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listing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nodes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produced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postorder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traversal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  tree is </a:t>
            </a:r>
            <a:r>
              <a:rPr dirty="0" sz="1400" spc="-5">
                <a:latin typeface="Times New Roman"/>
                <a:cs typeface="Times New Roman"/>
              </a:rPr>
              <a:t>called the postorder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sequence.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algn="just" marL="12700" marR="5715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Let us illustrate the inorder traversal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binary tree </a:t>
            </a:r>
            <a:r>
              <a:rPr dirty="0" sz="1400" spc="-5">
                <a:latin typeface="Times New Roman"/>
                <a:cs typeface="Times New Roman"/>
              </a:rPr>
              <a:t>in Figure </a:t>
            </a:r>
            <a:r>
              <a:rPr dirty="0" sz="1400" spc="5">
                <a:latin typeface="Times New Roman"/>
                <a:cs typeface="Times New Roman"/>
              </a:rPr>
              <a:t>11-5. </a:t>
            </a:r>
            <a:r>
              <a:rPr dirty="0" sz="1400" spc="-5">
                <a:latin typeface="Times New Roman"/>
                <a:cs typeface="Times New Roman"/>
              </a:rPr>
              <a:t>For simplicity, we  assume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visiting </a:t>
            </a:r>
            <a:r>
              <a:rPr dirty="0" sz="1400">
                <a:latin typeface="Times New Roman"/>
                <a:cs typeface="Times New Roman"/>
              </a:rPr>
              <a:t>a node </a:t>
            </a:r>
            <a:r>
              <a:rPr dirty="0" sz="1400" spc="-5">
                <a:latin typeface="Times New Roman"/>
                <a:cs typeface="Times New Roman"/>
              </a:rPr>
              <a:t>means to output the data stored in the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node.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8441334"/>
            <a:ext cx="6621780" cy="944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5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pointer to the binary </a:t>
            </a:r>
            <a:r>
              <a:rPr dirty="0" sz="1400">
                <a:latin typeface="Times New Roman"/>
                <a:cs typeface="Times New Roman"/>
              </a:rPr>
              <a:t>tree in </a:t>
            </a:r>
            <a:r>
              <a:rPr dirty="0" sz="1400" spc="-10">
                <a:latin typeface="Times New Roman"/>
                <a:cs typeface="Times New Roman"/>
              </a:rPr>
              <a:t>Figure </a:t>
            </a:r>
            <a:r>
              <a:rPr dirty="0" sz="1400" spc="5">
                <a:latin typeface="Times New Roman"/>
                <a:cs typeface="Times New Roman"/>
              </a:rPr>
              <a:t>11-5 </a:t>
            </a:r>
            <a:r>
              <a:rPr dirty="0" sz="1400" spc="-5">
                <a:latin typeface="Times New Roman"/>
                <a:cs typeface="Times New Roman"/>
              </a:rPr>
              <a:t>is stored in the pointer </a:t>
            </a:r>
            <a:r>
              <a:rPr dirty="0" sz="1400">
                <a:latin typeface="Times New Roman"/>
                <a:cs typeface="Times New Roman"/>
              </a:rPr>
              <a:t>variable </a:t>
            </a:r>
            <a:r>
              <a:rPr dirty="0" sz="1400" spc="-5">
                <a:latin typeface="Times New Roman"/>
                <a:cs typeface="Times New Roman"/>
              </a:rPr>
              <a:t>root (which points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node with info A). Therefore, we start the traversal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A.</a:t>
            </a:r>
            <a:endParaRPr sz="1400">
              <a:latin typeface="Times New Roman"/>
              <a:cs typeface="Times New Roman"/>
            </a:endParaRPr>
          </a:p>
          <a:p>
            <a:pPr marL="413384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1. </a:t>
            </a:r>
            <a:r>
              <a:rPr dirty="0" sz="1400" spc="-5">
                <a:latin typeface="Times New Roman"/>
                <a:cs typeface="Times New Roman"/>
              </a:rPr>
              <a:t>Traverse the left subtree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A;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traverse LA </a:t>
            </a:r>
            <a:r>
              <a:rPr dirty="0" sz="1400">
                <a:latin typeface="Times New Roman"/>
                <a:cs typeface="Times New Roman"/>
              </a:rPr>
              <a:t>= {B,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D}.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7926" y="6306687"/>
            <a:ext cx="5614773" cy="1818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939533" y="266191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7744" y="336906"/>
            <a:ext cx="4382135" cy="6381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90500" indent="-177800">
              <a:lnSpc>
                <a:spcPct val="100000"/>
              </a:lnSpc>
              <a:spcBef>
                <a:spcPts val="830"/>
              </a:spcBef>
              <a:buAutoNum type="arabicPeriod" startAt="2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A.</a:t>
            </a:r>
            <a:endParaRPr sz="140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730"/>
              </a:spcBef>
              <a:buAutoNum type="arabicPeriod" startAt="2"/>
              <a:tabLst>
                <a:tab pos="19113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right subtree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A; 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traverse </a:t>
            </a:r>
            <a:r>
              <a:rPr dirty="0" sz="1400">
                <a:latin typeface="Times New Roman"/>
                <a:cs typeface="Times New Roman"/>
              </a:rPr>
              <a:t>RA =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{C}.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1257655"/>
            <a:ext cx="6623684" cy="800036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Now, we cannot do Step </a:t>
            </a:r>
            <a:r>
              <a:rPr dirty="0" sz="1400">
                <a:latin typeface="Times New Roman"/>
                <a:cs typeface="Times New Roman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until we have finished </a:t>
            </a:r>
            <a:r>
              <a:rPr dirty="0" sz="1400" spc="-10">
                <a:latin typeface="Times New Roman"/>
                <a:cs typeface="Times New Roman"/>
              </a:rPr>
              <a:t>Step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00685">
              <a:lnSpc>
                <a:spcPct val="143600"/>
              </a:lnSpc>
              <a:buAutoNum type="arabicPeriod"/>
              <a:tabLst>
                <a:tab pos="590550" algn="l"/>
              </a:tabLst>
            </a:pPr>
            <a:r>
              <a:rPr dirty="0" sz="1400">
                <a:latin typeface="Times New Roman"/>
                <a:cs typeface="Times New Roman"/>
              </a:rPr>
              <a:t>Traverse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left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subtree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A;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traverse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LA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{B,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D}.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Now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LA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binary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tree  with the root node </a:t>
            </a:r>
            <a:r>
              <a:rPr dirty="0" sz="1400">
                <a:latin typeface="Times New Roman"/>
                <a:cs typeface="Times New Roman"/>
              </a:rPr>
              <a:t>B. Because </a:t>
            </a:r>
            <a:r>
              <a:rPr dirty="0" sz="1400" spc="-5">
                <a:latin typeface="Times New Roman"/>
                <a:cs typeface="Times New Roman"/>
              </a:rPr>
              <a:t>LA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tree,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apply </a:t>
            </a:r>
            <a:r>
              <a:rPr dirty="0" sz="1400" spc="-5">
                <a:latin typeface="Times New Roman"/>
                <a:cs typeface="Times New Roman"/>
              </a:rPr>
              <a:t>the inorder traversal criteria to  </a:t>
            </a:r>
            <a:r>
              <a:rPr dirty="0" sz="1400" spc="-10">
                <a:latin typeface="Times New Roman"/>
                <a:cs typeface="Times New Roman"/>
              </a:rPr>
              <a:t>LA.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lvl="1" marL="896619" indent="-312420">
              <a:lnSpc>
                <a:spcPct val="100000"/>
              </a:lnSpc>
              <a:buAutoNum type="arabicPeriod"/>
              <a:tabLst>
                <a:tab pos="89725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left subtree </a:t>
            </a:r>
            <a:r>
              <a:rPr dirty="0" sz="1400">
                <a:latin typeface="Times New Roman"/>
                <a:cs typeface="Times New Roman"/>
              </a:rPr>
              <a:t>of B;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traverse </a:t>
            </a:r>
            <a:r>
              <a:rPr dirty="0" sz="1400" spc="10">
                <a:latin typeface="Times New Roman"/>
                <a:cs typeface="Times New Roman"/>
              </a:rPr>
              <a:t>LB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empty.</a:t>
            </a:r>
            <a:endParaRPr sz="1400">
              <a:latin typeface="Times New Roman"/>
              <a:cs typeface="Times New Roman"/>
            </a:endParaRPr>
          </a:p>
          <a:p>
            <a:pPr lvl="1" marL="896619" indent="-31242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897255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</a:t>
            </a:r>
            <a:r>
              <a:rPr dirty="0" sz="1400">
                <a:latin typeface="Times New Roman"/>
                <a:cs typeface="Times New Roman"/>
              </a:rPr>
              <a:t> B.</a:t>
            </a:r>
            <a:endParaRPr sz="1400">
              <a:latin typeface="Times New Roman"/>
              <a:cs typeface="Times New Roman"/>
            </a:endParaRPr>
          </a:p>
          <a:p>
            <a:pPr lvl="1" marL="896619" indent="-31242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897255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</a:t>
            </a:r>
            <a:r>
              <a:rPr dirty="0" sz="1400" spc="-1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subtree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B; </a:t>
            </a:r>
            <a:r>
              <a:rPr dirty="0" sz="1400" spc="-5">
                <a:latin typeface="Times New Roman"/>
                <a:cs typeface="Times New Roman"/>
              </a:rPr>
              <a:t>that is, traverse </a:t>
            </a:r>
            <a:r>
              <a:rPr dirty="0" sz="1400" spc="15">
                <a:latin typeface="Times New Roman"/>
                <a:cs typeface="Times New Roman"/>
              </a:rPr>
              <a:t>RB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{D}.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before, </a:t>
            </a:r>
            <a:r>
              <a:rPr dirty="0" sz="1400" spc="-5">
                <a:latin typeface="Times New Roman"/>
                <a:cs typeface="Times New Roman"/>
              </a:rPr>
              <a:t>first we complete Step 1.1 before going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Step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1.2.</a:t>
            </a:r>
            <a:endParaRPr sz="1400">
              <a:latin typeface="Times New Roman"/>
              <a:cs typeface="Times New Roman"/>
            </a:endParaRPr>
          </a:p>
          <a:p>
            <a:pPr lvl="1" marL="945515" marR="850265" indent="-312420">
              <a:lnSpc>
                <a:spcPct val="143600"/>
              </a:lnSpc>
              <a:buAutoNum type="arabicPeriod"/>
              <a:tabLst>
                <a:tab pos="946150" algn="l"/>
                <a:tab pos="5156835" algn="l"/>
              </a:tabLst>
            </a:pPr>
            <a:r>
              <a:rPr dirty="0" sz="1400">
                <a:latin typeface="Times New Roman"/>
                <a:cs typeface="Times New Roman"/>
              </a:rPr>
              <a:t>Beca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u</a:t>
            </a:r>
            <a:r>
              <a:rPr dirty="0" sz="1400" spc="-10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tr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30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pty,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ere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-10">
                <a:latin typeface="Times New Roman"/>
                <a:cs typeface="Times New Roman"/>
              </a:rPr>
              <a:t>oth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g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tr</a:t>
            </a: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ve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e.  </a:t>
            </a:r>
            <a:r>
              <a:rPr dirty="0" sz="1400">
                <a:latin typeface="Times New Roman"/>
                <a:cs typeface="Times New Roman"/>
              </a:rPr>
              <a:t>Step 1.1 is </a:t>
            </a:r>
            <a:r>
              <a:rPr dirty="0" sz="1400" spc="-5">
                <a:latin typeface="Times New Roman"/>
                <a:cs typeface="Times New Roman"/>
              </a:rPr>
              <a:t>completed, so we proceed to Step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1.2.</a:t>
            </a:r>
            <a:endParaRPr sz="1400">
              <a:latin typeface="Times New Roman"/>
              <a:cs typeface="Times New Roman"/>
            </a:endParaRPr>
          </a:p>
          <a:p>
            <a:pPr lvl="1" marL="899794" marR="1779270" indent="-266700">
              <a:lnSpc>
                <a:spcPct val="143700"/>
              </a:lnSpc>
              <a:spcBef>
                <a:spcPts val="10"/>
              </a:spcBef>
              <a:buAutoNum type="arabicPeriod"/>
              <a:tabLst>
                <a:tab pos="946150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 </a:t>
            </a:r>
            <a:r>
              <a:rPr dirty="0" sz="1400">
                <a:latin typeface="Times New Roman"/>
                <a:cs typeface="Times New Roman"/>
              </a:rPr>
              <a:t>B.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on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output device. Clearly,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first node printed is </a:t>
            </a:r>
            <a:r>
              <a:rPr dirty="0" sz="1400">
                <a:latin typeface="Times New Roman"/>
                <a:cs typeface="Times New Roman"/>
              </a:rPr>
              <a:t>B. </a:t>
            </a:r>
            <a:r>
              <a:rPr dirty="0" sz="1400" spc="-5">
                <a:latin typeface="Times New Roman"/>
                <a:cs typeface="Times New Roman"/>
              </a:rPr>
              <a:t>This completes Step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1.2,</a:t>
            </a:r>
            <a:endParaRPr sz="1400">
              <a:latin typeface="Times New Roman"/>
              <a:cs typeface="Times New Roman"/>
            </a:endParaRPr>
          </a:p>
          <a:p>
            <a:pPr marL="945515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we proceed to Step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1.3.</a:t>
            </a:r>
            <a:endParaRPr sz="1400">
              <a:latin typeface="Times New Roman"/>
              <a:cs typeface="Times New Roman"/>
            </a:endParaRPr>
          </a:p>
          <a:p>
            <a:pPr lvl="1" marL="989330" marR="1029969" indent="-310515">
              <a:lnSpc>
                <a:spcPct val="143600"/>
              </a:lnSpc>
              <a:buAutoNum type="arabicPeriod" startAt="3"/>
              <a:tabLst>
                <a:tab pos="991869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right subtree of </a:t>
            </a:r>
            <a:r>
              <a:rPr dirty="0" sz="1400">
                <a:latin typeface="Times New Roman"/>
                <a:cs typeface="Times New Roman"/>
              </a:rPr>
              <a:t>B; </a:t>
            </a:r>
            <a:r>
              <a:rPr dirty="0" sz="1400" spc="-5">
                <a:latin typeface="Times New Roman"/>
                <a:cs typeface="Times New Roman"/>
              </a:rPr>
              <a:t>that is, traverse </a:t>
            </a:r>
            <a:r>
              <a:rPr dirty="0" sz="1400" spc="5">
                <a:latin typeface="Times New Roman"/>
                <a:cs typeface="Times New Roman"/>
              </a:rPr>
              <a:t>RB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{D}. Now  </a:t>
            </a:r>
            <a:r>
              <a:rPr dirty="0" sz="1400">
                <a:latin typeface="Times New Roman"/>
                <a:cs typeface="Times New Roman"/>
              </a:rPr>
              <a:t>RB is a binary tree </a:t>
            </a:r>
            <a:r>
              <a:rPr dirty="0" sz="1400" spc="-5">
                <a:latin typeface="Times New Roman"/>
                <a:cs typeface="Times New Roman"/>
              </a:rPr>
              <a:t>with the root node D. Because </a:t>
            </a:r>
            <a:r>
              <a:rPr dirty="0" sz="1400">
                <a:latin typeface="Times New Roman"/>
                <a:cs typeface="Times New Roman"/>
              </a:rPr>
              <a:t>RB is a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binary</a:t>
            </a:r>
            <a:endParaRPr sz="1400">
              <a:latin typeface="Times New Roman"/>
              <a:cs typeface="Times New Roman"/>
            </a:endParaRPr>
          </a:p>
          <a:p>
            <a:pPr marL="989330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tree, </a:t>
            </a:r>
            <a:r>
              <a:rPr dirty="0" sz="1400" spc="-5">
                <a:latin typeface="Times New Roman"/>
                <a:cs typeface="Times New Roman"/>
              </a:rPr>
              <a:t>we apply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inorder traversal criteria to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RB.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lvl="2" marL="1391285" indent="-44577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391920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left subtree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D; that is, traverse </a:t>
            </a:r>
            <a:r>
              <a:rPr dirty="0" sz="1400" spc="10">
                <a:latin typeface="Times New Roman"/>
                <a:cs typeface="Times New Roman"/>
              </a:rPr>
              <a:t>LD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empty.</a:t>
            </a:r>
            <a:endParaRPr sz="1400">
              <a:latin typeface="Times New Roman"/>
              <a:cs typeface="Times New Roman"/>
            </a:endParaRPr>
          </a:p>
          <a:p>
            <a:pPr lvl="2" marL="1391285" indent="-44577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1391920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</a:t>
            </a:r>
            <a:endParaRPr sz="1400">
              <a:latin typeface="Times New Roman"/>
              <a:cs typeface="Times New Roman"/>
            </a:endParaRPr>
          </a:p>
          <a:p>
            <a:pPr lvl="2" marL="1391285" indent="-445770">
              <a:lnSpc>
                <a:spcPct val="100000"/>
              </a:lnSpc>
              <a:spcBef>
                <a:spcPts val="740"/>
              </a:spcBef>
              <a:buAutoNum type="arabicPeriod"/>
              <a:tabLst>
                <a:tab pos="1391920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</a:t>
            </a:r>
            <a:r>
              <a:rPr dirty="0" sz="1400" spc="-1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subtree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D; 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traverse </a:t>
            </a:r>
            <a:r>
              <a:rPr dirty="0" sz="1400" spc="15">
                <a:latin typeface="Times New Roman"/>
                <a:cs typeface="Times New Roman"/>
              </a:rPr>
              <a:t>RD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empty.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lvl="2" marL="1344930" marR="857885" indent="-399415">
              <a:lnSpc>
                <a:spcPct val="143500"/>
              </a:lnSpc>
              <a:buAutoNum type="arabicPeriod"/>
              <a:tabLst>
                <a:tab pos="1391920" algn="l"/>
              </a:tabLst>
            </a:pPr>
            <a:r>
              <a:rPr dirty="0" sz="1400" spc="-5">
                <a:latin typeface="Times New Roman"/>
                <a:cs typeface="Times New Roman"/>
              </a:rPr>
              <a:t>Because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left subtree </a:t>
            </a:r>
            <a:r>
              <a:rPr dirty="0" sz="1400">
                <a:latin typeface="Times New Roman"/>
                <a:cs typeface="Times New Roman"/>
              </a:rPr>
              <a:t>of D is </a:t>
            </a:r>
            <a:r>
              <a:rPr dirty="0" sz="1400" spc="-10">
                <a:latin typeface="Times New Roman"/>
                <a:cs typeface="Times New Roman"/>
              </a:rPr>
              <a:t>empty, </a:t>
            </a:r>
            <a:r>
              <a:rPr dirty="0" sz="1400">
                <a:latin typeface="Times New Roman"/>
                <a:cs typeface="Times New Roman"/>
              </a:rPr>
              <a:t>there is </a:t>
            </a:r>
            <a:r>
              <a:rPr dirty="0" sz="1400" spc="-5">
                <a:latin typeface="Times New Roman"/>
                <a:cs typeface="Times New Roman"/>
              </a:rPr>
              <a:t>nothing </a:t>
            </a:r>
            <a:r>
              <a:rPr dirty="0" sz="1400">
                <a:latin typeface="Times New Roman"/>
                <a:cs typeface="Times New Roman"/>
              </a:rPr>
              <a:t>to  traverse. </a:t>
            </a:r>
            <a:r>
              <a:rPr dirty="0" sz="1400" spc="-5">
                <a:latin typeface="Times New Roman"/>
                <a:cs typeface="Times New Roman"/>
              </a:rPr>
              <a:t>Step 1.3.1 is </a:t>
            </a:r>
            <a:r>
              <a:rPr dirty="0" sz="1400">
                <a:latin typeface="Times New Roman"/>
                <a:cs typeface="Times New Roman"/>
              </a:rPr>
              <a:t>completed, </a:t>
            </a:r>
            <a:r>
              <a:rPr dirty="0" sz="1400" spc="-5">
                <a:latin typeface="Times New Roman"/>
                <a:cs typeface="Times New Roman"/>
              </a:rPr>
              <a:t>so we proceed to Step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1.3.2.</a:t>
            </a:r>
            <a:endParaRPr sz="1400">
              <a:latin typeface="Times New Roman"/>
              <a:cs typeface="Times New Roman"/>
            </a:endParaRPr>
          </a:p>
          <a:p>
            <a:pPr lvl="2" marL="1391285" indent="-44577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1391920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 D. 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D on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output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device.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939533" y="266191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39570" y="336906"/>
            <a:ext cx="4472940" cy="94615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4572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This completes Step 1.3.2, so we proceed to Step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1.3.3.</a:t>
            </a:r>
            <a:endParaRPr sz="1400">
              <a:latin typeface="Times New Roman"/>
              <a:cs typeface="Times New Roman"/>
            </a:endParaRPr>
          </a:p>
          <a:p>
            <a:pPr marL="500380" marR="5080" indent="-487680">
              <a:lnSpc>
                <a:spcPts val="2430"/>
              </a:lnSpc>
              <a:spcBef>
                <a:spcPts val="190"/>
              </a:spcBef>
            </a:pPr>
            <a:r>
              <a:rPr dirty="0" sz="1400">
                <a:latin typeface="Times New Roman"/>
                <a:cs typeface="Times New Roman"/>
              </a:rPr>
              <a:t>1.3.3. </a:t>
            </a:r>
            <a:r>
              <a:rPr dirty="0" sz="1400" spc="-5">
                <a:latin typeface="Times New Roman"/>
                <a:cs typeface="Times New Roman"/>
              </a:rPr>
              <a:t>Because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subtree </a:t>
            </a:r>
            <a:r>
              <a:rPr dirty="0" sz="1400">
                <a:latin typeface="Times New Roman"/>
                <a:cs typeface="Times New Roman"/>
              </a:rPr>
              <a:t>of D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empty, </a:t>
            </a:r>
            <a:r>
              <a:rPr dirty="0" sz="1400">
                <a:latin typeface="Times New Roman"/>
                <a:cs typeface="Times New Roman"/>
              </a:rPr>
              <a:t>there is </a:t>
            </a:r>
            <a:r>
              <a:rPr dirty="0" sz="1400" spc="-5">
                <a:latin typeface="Times New Roman"/>
                <a:cs typeface="Times New Roman"/>
              </a:rPr>
              <a:t>nothing  </a:t>
            </a:r>
            <a:r>
              <a:rPr dirty="0" sz="1400" spc="5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traverse. Step 1.3.3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completed.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1563979"/>
            <a:ext cx="6256020" cy="76936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47752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This completes </a:t>
            </a:r>
            <a:r>
              <a:rPr dirty="0" sz="1400" spc="-10">
                <a:latin typeface="Times New Roman"/>
                <a:cs typeface="Times New Roman"/>
              </a:rPr>
              <a:t>Step </a:t>
            </a:r>
            <a:r>
              <a:rPr dirty="0" sz="1400">
                <a:latin typeface="Times New Roman"/>
                <a:cs typeface="Times New Roman"/>
              </a:rPr>
              <a:t>1.3. </a:t>
            </a:r>
            <a:r>
              <a:rPr dirty="0" sz="1400" spc="-5">
                <a:latin typeface="Times New Roman"/>
                <a:cs typeface="Times New Roman"/>
              </a:rPr>
              <a:t>Because </a:t>
            </a:r>
            <a:r>
              <a:rPr dirty="0" sz="1400" spc="-10">
                <a:latin typeface="Times New Roman"/>
                <a:cs typeface="Times New Roman"/>
              </a:rPr>
              <a:t>Steps </a:t>
            </a:r>
            <a:r>
              <a:rPr dirty="0" sz="1400">
                <a:latin typeface="Times New Roman"/>
                <a:cs typeface="Times New Roman"/>
              </a:rPr>
              <a:t>1.1, </a:t>
            </a:r>
            <a:r>
              <a:rPr dirty="0" sz="1400" spc="10">
                <a:latin typeface="Times New Roman"/>
                <a:cs typeface="Times New Roman"/>
              </a:rPr>
              <a:t>1.2,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1.3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completed, Step </a:t>
            </a:r>
            <a:r>
              <a:rPr dirty="0" sz="1400">
                <a:latin typeface="Times New Roman"/>
                <a:cs typeface="Times New Roman"/>
              </a:rPr>
              <a:t>1 </a:t>
            </a:r>
            <a:r>
              <a:rPr dirty="0" sz="1400" spc="-5">
                <a:latin typeface="Times New Roman"/>
                <a:cs typeface="Times New Roman"/>
              </a:rPr>
              <a:t>is  completed, and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go to </a:t>
            </a:r>
            <a:r>
              <a:rPr dirty="0" sz="1400" spc="-10">
                <a:latin typeface="Times New Roman"/>
                <a:cs typeface="Times New Roman"/>
              </a:rPr>
              <a:t>Step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 marL="678815" marR="695960" indent="-266700">
              <a:lnSpc>
                <a:spcPts val="2420"/>
              </a:lnSpc>
              <a:spcBef>
                <a:spcPts val="200"/>
              </a:spcBef>
              <a:buAutoNum type="arabicPeriod" startAt="2"/>
              <a:tabLst>
                <a:tab pos="590550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 A. 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A on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output device.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completes Step </a:t>
            </a:r>
            <a:r>
              <a:rPr dirty="0" sz="1400">
                <a:latin typeface="Times New Roman"/>
                <a:cs typeface="Times New Roman"/>
              </a:rPr>
              <a:t>2,  so </a:t>
            </a:r>
            <a:r>
              <a:rPr dirty="0" sz="1400" spc="-5">
                <a:latin typeface="Times New Roman"/>
                <a:cs typeface="Times New Roman"/>
              </a:rPr>
              <a:t>we proceed to Step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3.</a:t>
            </a:r>
            <a:endParaRPr sz="1400">
              <a:latin typeface="Times New Roman"/>
              <a:cs typeface="Times New Roman"/>
            </a:endParaRPr>
          </a:p>
          <a:p>
            <a:pPr marL="634365" indent="-178435">
              <a:lnSpc>
                <a:spcPct val="100000"/>
              </a:lnSpc>
              <a:spcBef>
                <a:spcPts val="530"/>
              </a:spcBef>
              <a:buAutoNum type="arabicPeriod" startAt="2"/>
              <a:tabLst>
                <a:tab pos="635000" algn="l"/>
              </a:tabLst>
            </a:pPr>
            <a:r>
              <a:rPr dirty="0" sz="1400" spc="-5">
                <a:latin typeface="Times New Roman"/>
                <a:cs typeface="Times New Roman"/>
              </a:rPr>
              <a:t>Traverse the right subtree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A; that is, traverse </a:t>
            </a:r>
            <a:r>
              <a:rPr dirty="0" sz="1400">
                <a:latin typeface="Times New Roman"/>
                <a:cs typeface="Times New Roman"/>
              </a:rPr>
              <a:t>RA = </a:t>
            </a:r>
            <a:r>
              <a:rPr dirty="0" sz="1400" spc="-5">
                <a:latin typeface="Times New Roman"/>
                <a:cs typeface="Times New Roman"/>
              </a:rPr>
              <a:t>{C}. Now </a:t>
            </a:r>
            <a:r>
              <a:rPr dirty="0" sz="1400">
                <a:latin typeface="Times New Roman"/>
                <a:cs typeface="Times New Roman"/>
              </a:rPr>
              <a:t>RA is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633095" marR="535940">
              <a:lnSpc>
                <a:spcPct val="1436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binary tree </a:t>
            </a:r>
            <a:r>
              <a:rPr dirty="0" sz="1400" spc="-5">
                <a:latin typeface="Times New Roman"/>
                <a:cs typeface="Times New Roman"/>
              </a:rPr>
              <a:t>with the root node </a:t>
            </a:r>
            <a:r>
              <a:rPr dirty="0" sz="1400">
                <a:latin typeface="Times New Roman"/>
                <a:cs typeface="Times New Roman"/>
              </a:rPr>
              <a:t>C. Because RA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binary </a:t>
            </a:r>
            <a:r>
              <a:rPr dirty="0" sz="1400">
                <a:latin typeface="Times New Roman"/>
                <a:cs typeface="Times New Roman"/>
              </a:rPr>
              <a:t>tree, </a:t>
            </a:r>
            <a:r>
              <a:rPr dirty="0" sz="1400" spc="-5">
                <a:latin typeface="Times New Roman"/>
                <a:cs typeface="Times New Roman"/>
              </a:rPr>
              <a:t>we </a:t>
            </a:r>
            <a:r>
              <a:rPr dirty="0" sz="1400">
                <a:latin typeface="Times New Roman"/>
                <a:cs typeface="Times New Roman"/>
              </a:rPr>
              <a:t>apply  the inorder </a:t>
            </a:r>
            <a:r>
              <a:rPr dirty="0" sz="1400" spc="-5">
                <a:latin typeface="Times New Roman"/>
                <a:cs typeface="Times New Roman"/>
              </a:rPr>
              <a:t>traversal criteria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RA.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lvl="1" marL="945515" indent="-312420">
              <a:lnSpc>
                <a:spcPct val="100000"/>
              </a:lnSpc>
              <a:buAutoNum type="arabicPeriod"/>
              <a:tabLst>
                <a:tab pos="946150" algn="l"/>
              </a:tabLst>
            </a:pPr>
            <a:r>
              <a:rPr dirty="0" sz="1400">
                <a:latin typeface="Times New Roman"/>
                <a:cs typeface="Times New Roman"/>
              </a:rPr>
              <a:t>Traverse the </a:t>
            </a:r>
            <a:r>
              <a:rPr dirty="0" sz="1400" spc="-5">
                <a:latin typeface="Times New Roman"/>
                <a:cs typeface="Times New Roman"/>
              </a:rPr>
              <a:t>left subtree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C; </a:t>
            </a:r>
            <a:r>
              <a:rPr dirty="0" sz="1400" spc="-5">
                <a:latin typeface="Times New Roman"/>
                <a:cs typeface="Times New Roman"/>
              </a:rPr>
              <a:t>that is, traverse </a:t>
            </a:r>
            <a:r>
              <a:rPr dirty="0" sz="1400" spc="10">
                <a:latin typeface="Times New Roman"/>
                <a:cs typeface="Times New Roman"/>
              </a:rPr>
              <a:t>LC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empty.</a:t>
            </a:r>
            <a:endParaRPr sz="1400">
              <a:latin typeface="Times New Roman"/>
              <a:cs typeface="Times New Roman"/>
            </a:endParaRPr>
          </a:p>
          <a:p>
            <a:pPr lvl="1" marL="945515" indent="-31242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946150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</a:t>
            </a:r>
            <a:r>
              <a:rPr dirty="0" sz="1400">
                <a:latin typeface="Times New Roman"/>
                <a:cs typeface="Times New Roman"/>
              </a:rPr>
              <a:t> C.</a:t>
            </a:r>
            <a:endParaRPr sz="1400">
              <a:latin typeface="Times New Roman"/>
              <a:cs typeface="Times New Roman"/>
            </a:endParaRPr>
          </a:p>
          <a:p>
            <a:pPr lvl="1" marL="945515" indent="-31242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946150" algn="l"/>
              </a:tabLst>
            </a:pPr>
            <a:r>
              <a:rPr dirty="0" sz="1400">
                <a:latin typeface="Times New Roman"/>
                <a:cs typeface="Times New Roman"/>
              </a:rPr>
              <a:t>Traverse the </a:t>
            </a:r>
            <a:r>
              <a:rPr dirty="0" sz="1400" spc="-1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subtree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C;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traverse </a:t>
            </a:r>
            <a:r>
              <a:rPr dirty="0" sz="1400" spc="15">
                <a:latin typeface="Times New Roman"/>
                <a:cs typeface="Times New Roman"/>
              </a:rPr>
              <a:t>RC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empty.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lvl="1" marL="899794" marR="575310" indent="-266700">
              <a:lnSpc>
                <a:spcPct val="143600"/>
              </a:lnSpc>
              <a:buAutoNum type="arabicPeriod"/>
              <a:tabLst>
                <a:tab pos="946150" algn="l"/>
              </a:tabLst>
            </a:pPr>
            <a:r>
              <a:rPr dirty="0" sz="1400">
                <a:latin typeface="Times New Roman"/>
                <a:cs typeface="Times New Roman"/>
              </a:rPr>
              <a:t>Because the </a:t>
            </a:r>
            <a:r>
              <a:rPr dirty="0" sz="1400" spc="-5">
                <a:latin typeface="Times New Roman"/>
                <a:cs typeface="Times New Roman"/>
              </a:rPr>
              <a:t>left subtree </a:t>
            </a:r>
            <a:r>
              <a:rPr dirty="0" sz="1400">
                <a:latin typeface="Times New Roman"/>
                <a:cs typeface="Times New Roman"/>
              </a:rPr>
              <a:t>of C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empty, </a:t>
            </a:r>
            <a:r>
              <a:rPr dirty="0" sz="1400">
                <a:latin typeface="Times New Roman"/>
                <a:cs typeface="Times New Roman"/>
              </a:rPr>
              <a:t>there is </a:t>
            </a:r>
            <a:r>
              <a:rPr dirty="0" sz="1400" spc="-5">
                <a:latin typeface="Times New Roman"/>
                <a:cs typeface="Times New Roman"/>
              </a:rPr>
              <a:t>nothing to traverse.  </a:t>
            </a:r>
            <a:r>
              <a:rPr dirty="0" sz="1400">
                <a:latin typeface="Times New Roman"/>
                <a:cs typeface="Times New Roman"/>
              </a:rPr>
              <a:t>Step 3.1 is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completed.</a:t>
            </a:r>
            <a:endParaRPr sz="1400">
              <a:latin typeface="Times New Roman"/>
              <a:cs typeface="Times New Roman"/>
            </a:endParaRPr>
          </a:p>
          <a:p>
            <a:pPr lvl="1" marL="989330" marR="900430" indent="-356235">
              <a:lnSpc>
                <a:spcPct val="143600"/>
              </a:lnSpc>
              <a:buAutoNum type="arabicPeriod"/>
              <a:tabLst>
                <a:tab pos="946150" algn="l"/>
              </a:tabLst>
            </a:pPr>
            <a:r>
              <a:rPr dirty="0" sz="1400" spc="-5">
                <a:latin typeface="Times New Roman"/>
                <a:cs typeface="Times New Roman"/>
              </a:rPr>
              <a:t>Visit </a:t>
            </a:r>
            <a:r>
              <a:rPr dirty="0" sz="1400">
                <a:latin typeface="Times New Roman"/>
                <a:cs typeface="Times New Roman"/>
              </a:rPr>
              <a:t>C.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is, </a:t>
            </a:r>
            <a:r>
              <a:rPr dirty="0" sz="1400" spc="-5">
                <a:latin typeface="Times New Roman"/>
                <a:cs typeface="Times New Roman"/>
              </a:rPr>
              <a:t>output </a:t>
            </a:r>
            <a:r>
              <a:rPr dirty="0" sz="1400">
                <a:latin typeface="Times New Roman"/>
                <a:cs typeface="Times New Roman"/>
              </a:rPr>
              <a:t>C </a:t>
            </a:r>
            <a:r>
              <a:rPr dirty="0" sz="1400" spc="-5">
                <a:latin typeface="Times New Roman"/>
                <a:cs typeface="Times New Roman"/>
              </a:rPr>
              <a:t>on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output device. This completes  </a:t>
            </a:r>
            <a:r>
              <a:rPr dirty="0" sz="1400">
                <a:latin typeface="Times New Roman"/>
                <a:cs typeface="Times New Roman"/>
              </a:rPr>
              <a:t>Step </a:t>
            </a:r>
            <a:r>
              <a:rPr dirty="0" sz="1400" spc="-5">
                <a:latin typeface="Times New Roman"/>
                <a:cs typeface="Times New Roman"/>
              </a:rPr>
              <a:t>3.2, so we proceed to Step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3.3.</a:t>
            </a:r>
            <a:endParaRPr sz="1400">
              <a:latin typeface="Times New Roman"/>
              <a:cs typeface="Times New Roman"/>
            </a:endParaRPr>
          </a:p>
          <a:p>
            <a:pPr lvl="1" marL="1033780" marR="1125855" indent="-400685">
              <a:lnSpc>
                <a:spcPct val="143600"/>
              </a:lnSpc>
              <a:spcBef>
                <a:spcPts val="10"/>
              </a:spcBef>
              <a:buAutoNum type="arabicPeriod"/>
              <a:tabLst>
                <a:tab pos="946150" algn="l"/>
              </a:tabLst>
            </a:pPr>
            <a:r>
              <a:rPr dirty="0" sz="1400">
                <a:latin typeface="Times New Roman"/>
                <a:cs typeface="Times New Roman"/>
              </a:rPr>
              <a:t>Because the </a:t>
            </a:r>
            <a:r>
              <a:rPr dirty="0" sz="1400" spc="-10">
                <a:latin typeface="Times New Roman"/>
                <a:cs typeface="Times New Roman"/>
              </a:rPr>
              <a:t>right </a:t>
            </a:r>
            <a:r>
              <a:rPr dirty="0" sz="1400" spc="-5">
                <a:latin typeface="Times New Roman"/>
                <a:cs typeface="Times New Roman"/>
              </a:rPr>
              <a:t>subtree </a:t>
            </a:r>
            <a:r>
              <a:rPr dirty="0" sz="1400">
                <a:latin typeface="Times New Roman"/>
                <a:cs typeface="Times New Roman"/>
              </a:rPr>
              <a:t>of C is </a:t>
            </a:r>
            <a:r>
              <a:rPr dirty="0" sz="1400" spc="-10">
                <a:latin typeface="Times New Roman"/>
                <a:cs typeface="Times New Roman"/>
              </a:rPr>
              <a:t>empty, </a:t>
            </a:r>
            <a:r>
              <a:rPr dirty="0" sz="1400">
                <a:latin typeface="Times New Roman"/>
                <a:cs typeface="Times New Roman"/>
              </a:rPr>
              <a:t>there </a:t>
            </a:r>
            <a:r>
              <a:rPr dirty="0" sz="1400" spc="-5">
                <a:latin typeface="Times New Roman"/>
                <a:cs typeface="Times New Roman"/>
              </a:rPr>
              <a:t>is nothing to  traverse. </a:t>
            </a:r>
            <a:r>
              <a:rPr dirty="0" sz="1400">
                <a:latin typeface="Times New Roman"/>
                <a:cs typeface="Times New Roman"/>
              </a:rPr>
              <a:t>Step 3.3 is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completed.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39115">
              <a:lnSpc>
                <a:spcPct val="143900"/>
              </a:lnSpc>
            </a:pPr>
            <a:r>
              <a:rPr dirty="0" sz="1400" spc="-5">
                <a:latin typeface="Times New Roman"/>
                <a:cs typeface="Times New Roman"/>
              </a:rPr>
              <a:t>This completes </a:t>
            </a:r>
            <a:r>
              <a:rPr dirty="0" sz="1400" spc="-10">
                <a:latin typeface="Times New Roman"/>
                <a:cs typeface="Times New Roman"/>
              </a:rPr>
              <a:t>Step </a:t>
            </a:r>
            <a:r>
              <a:rPr dirty="0" sz="1400">
                <a:latin typeface="Times New Roman"/>
                <a:cs typeface="Times New Roman"/>
              </a:rPr>
              <a:t>3, </a:t>
            </a:r>
            <a:r>
              <a:rPr dirty="0" sz="1400" spc="-5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turn completes the traversal </a:t>
            </a:r>
            <a:r>
              <a:rPr dirty="0" sz="1400">
                <a:latin typeface="Times New Roman"/>
                <a:cs typeface="Times New Roman"/>
              </a:rPr>
              <a:t>of the binary tree.  </a:t>
            </a:r>
            <a:r>
              <a:rPr dirty="0" sz="1400" spc="-5">
                <a:latin typeface="Times New Roman"/>
                <a:cs typeface="Times New Roman"/>
              </a:rPr>
              <a:t>Clearly,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inorder traversal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previous binary </a:t>
            </a:r>
            <a:r>
              <a:rPr dirty="0" sz="1400">
                <a:latin typeface="Times New Roman"/>
                <a:cs typeface="Times New Roman"/>
              </a:rPr>
              <a:t>tree </a:t>
            </a:r>
            <a:r>
              <a:rPr dirty="0" sz="1400" spc="-5">
                <a:latin typeface="Times New Roman"/>
                <a:cs typeface="Times New Roman"/>
              </a:rPr>
              <a:t>outputs the </a:t>
            </a:r>
            <a:r>
              <a:rPr dirty="0" sz="1400" spc="-10">
                <a:latin typeface="Times New Roman"/>
                <a:cs typeface="Times New Roman"/>
              </a:rPr>
              <a:t>nodes </a:t>
            </a:r>
            <a:r>
              <a:rPr dirty="0" sz="1400" spc="-5">
                <a:latin typeface="Times New Roman"/>
                <a:cs typeface="Times New Roman"/>
              </a:rPr>
              <a:t>in the  following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order: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Inorder sequence: </a:t>
            </a:r>
            <a:r>
              <a:rPr dirty="0" sz="1400" i="1">
                <a:latin typeface="Times New Roman"/>
                <a:cs typeface="Times New Roman"/>
              </a:rPr>
              <a:t>B D A</a:t>
            </a:r>
            <a:r>
              <a:rPr dirty="0" sz="1400" spc="-20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Similarly,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preorder and postorder traversals output the </a:t>
            </a:r>
            <a:r>
              <a:rPr dirty="0" sz="1400" spc="-10">
                <a:latin typeface="Times New Roman"/>
                <a:cs typeface="Times New Roman"/>
              </a:rPr>
              <a:t>nodes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order: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39533" y="266191"/>
            <a:ext cx="3911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Lec.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336906"/>
            <a:ext cx="2094864" cy="6381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Times New Roman"/>
                <a:cs typeface="Times New Roman"/>
              </a:rPr>
              <a:t>Preorder </a:t>
            </a:r>
            <a:r>
              <a:rPr dirty="0" sz="1400" spc="-5">
                <a:latin typeface="Times New Roman"/>
                <a:cs typeface="Times New Roman"/>
              </a:rPr>
              <a:t>sequence: </a:t>
            </a:r>
            <a:r>
              <a:rPr dirty="0" sz="1400" i="1">
                <a:latin typeface="Times New Roman"/>
                <a:cs typeface="Times New Roman"/>
              </a:rPr>
              <a:t>A B D</a:t>
            </a:r>
            <a:r>
              <a:rPr dirty="0" sz="1400" spc="-8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Postorder sequence: </a:t>
            </a:r>
            <a:r>
              <a:rPr dirty="0" sz="1400" i="1">
                <a:latin typeface="Times New Roman"/>
                <a:cs typeface="Times New Roman"/>
              </a:rPr>
              <a:t>D B C</a:t>
            </a:r>
            <a:r>
              <a:rPr dirty="0" sz="1400" spc="-55" i="1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5068951"/>
            <a:ext cx="5803265" cy="11804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preorder traversal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a binary tree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 spc="-10">
                <a:solidFill>
                  <a:srgbClr val="221F1F"/>
                </a:solidFill>
                <a:latin typeface="Times New Roman"/>
                <a:cs typeface="Times New Roman"/>
              </a:rPr>
              <a:t>Fig.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is A,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D, E, H,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I, C, F,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G,</a:t>
            </a:r>
            <a:r>
              <a:rPr dirty="0" sz="1400" spc="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J.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in order traversal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a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binary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tree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 Fig. is D,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B,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H, E,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A,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F, C, J,</a:t>
            </a:r>
            <a:r>
              <a:rPr dirty="0" sz="1400" spc="3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The post order traversal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of a binary tree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in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Fig.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8.12 is D, H,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I, E, B, F, J, 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G,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C,</a:t>
            </a:r>
            <a:r>
              <a:rPr dirty="0" sz="1400" spc="-5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27315" y="1901196"/>
            <a:ext cx="3890768" cy="27947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 </a:t>
            </a:r>
            <a:fld id="{81D60167-4931-47E6-BA6A-407CBD079E47}" type="slidenum">
              <a:rPr dirty="0" b="1">
                <a:latin typeface="Calibri"/>
                <a:cs typeface="Calibri"/>
              </a:rPr>
              <a:t>1</a:t>
            </a:fld>
            <a:r>
              <a:rPr dirty="0" b="1">
                <a:latin typeface="Calibri"/>
                <a:cs typeface="Calibri"/>
              </a:rPr>
              <a:t> </a:t>
            </a:r>
            <a:r>
              <a:rPr dirty="0"/>
              <a:t>of</a:t>
            </a:r>
            <a:r>
              <a:rPr dirty="0" spc="-100"/>
              <a:t> </a:t>
            </a:r>
            <a:r>
              <a:rPr dirty="0" b="1">
                <a:latin typeface="Calibri"/>
                <a:cs typeface="Calibri"/>
              </a:rPr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ahmed</dc:creator>
  <dcterms:created xsi:type="dcterms:W3CDTF">2018-11-14T18:02:47Z</dcterms:created>
  <dcterms:modified xsi:type="dcterms:W3CDTF">2018-11-14T18:02:47Z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2018-11-14T00:00:00Z</vt:filetime>
  </property>
</Properties>
</file>