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jpg" ContentType="image/jpg"/>
  <Override PartName="/ppt/slides/slide2.xml" ContentType="application/vnd.openxmlformats-officedocument.presentationml.slide+xml"/>
  <Default Extension="png" ContentType="image/png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</p:sldIdLst>
  <p:sldSz cx="7772400" cy="10058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21122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80" cy="251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150"/>
              </a:lnSpc>
            </a:pPr>
            <a:r>
              <a:rPr dirty="0"/>
              <a:t>Page </a:t>
            </a:r>
            <a:fld id="{81D60167-4931-47E6-BA6A-407CBD079E47}" type="slidenum">
              <a:rPr dirty="0" b="1">
                <a:latin typeface="Calibri"/>
                <a:cs typeface="Calibri"/>
              </a:rPr>
              <a:t>#</a:t>
            </a:fld>
            <a:r>
              <a:rPr dirty="0" b="1">
                <a:latin typeface="Calibri"/>
                <a:cs typeface="Calibri"/>
              </a:rPr>
              <a:t> </a:t>
            </a:r>
            <a:r>
              <a:rPr dirty="0"/>
              <a:t>of</a:t>
            </a:r>
            <a:r>
              <a:rPr dirty="0" spc="-100"/>
              <a:t> </a:t>
            </a:r>
            <a:r>
              <a:rPr dirty="0" b="1">
                <a:latin typeface="Calibri"/>
                <a:cs typeface="Calibri"/>
              </a:rPr>
              <a:t>5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150"/>
              </a:lnSpc>
            </a:pPr>
            <a:r>
              <a:rPr dirty="0"/>
              <a:t>Page </a:t>
            </a:r>
            <a:fld id="{81D60167-4931-47E6-BA6A-407CBD079E47}" type="slidenum">
              <a:rPr dirty="0" b="1">
                <a:latin typeface="Calibri"/>
                <a:cs typeface="Calibri"/>
              </a:rPr>
              <a:t>#</a:t>
            </a:fld>
            <a:r>
              <a:rPr dirty="0" b="1">
                <a:latin typeface="Calibri"/>
                <a:cs typeface="Calibri"/>
              </a:rPr>
              <a:t> </a:t>
            </a:r>
            <a:r>
              <a:rPr dirty="0"/>
              <a:t>of</a:t>
            </a:r>
            <a:r>
              <a:rPr dirty="0" spc="-100"/>
              <a:t> </a:t>
            </a:r>
            <a:r>
              <a:rPr dirty="0" b="1">
                <a:latin typeface="Calibri"/>
                <a:cs typeface="Calibri"/>
              </a:rPr>
              <a:t>5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002786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150"/>
              </a:lnSpc>
            </a:pPr>
            <a:r>
              <a:rPr dirty="0"/>
              <a:t>Page </a:t>
            </a:r>
            <a:fld id="{81D60167-4931-47E6-BA6A-407CBD079E47}" type="slidenum">
              <a:rPr dirty="0" b="1">
                <a:latin typeface="Calibri"/>
                <a:cs typeface="Calibri"/>
              </a:rPr>
              <a:t>#</a:t>
            </a:fld>
            <a:r>
              <a:rPr dirty="0" b="1">
                <a:latin typeface="Calibri"/>
                <a:cs typeface="Calibri"/>
              </a:rPr>
              <a:t> </a:t>
            </a:r>
            <a:r>
              <a:rPr dirty="0"/>
              <a:t>of</a:t>
            </a:r>
            <a:r>
              <a:rPr dirty="0" spc="-100"/>
              <a:t> </a:t>
            </a:r>
            <a:r>
              <a:rPr dirty="0" b="1">
                <a:latin typeface="Calibri"/>
                <a:cs typeface="Calibri"/>
              </a:rPr>
              <a:t>5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150"/>
              </a:lnSpc>
            </a:pPr>
            <a:r>
              <a:rPr dirty="0"/>
              <a:t>Page </a:t>
            </a:r>
            <a:fld id="{81D60167-4931-47E6-BA6A-407CBD079E47}" type="slidenum">
              <a:rPr dirty="0" b="1">
                <a:latin typeface="Calibri"/>
                <a:cs typeface="Calibri"/>
              </a:rPr>
              <a:t>#</a:t>
            </a:fld>
            <a:r>
              <a:rPr dirty="0" b="1">
                <a:latin typeface="Calibri"/>
                <a:cs typeface="Calibri"/>
              </a:rPr>
              <a:t> </a:t>
            </a:r>
            <a:r>
              <a:rPr dirty="0"/>
              <a:t>of</a:t>
            </a:r>
            <a:r>
              <a:rPr dirty="0" spc="-100"/>
              <a:t> </a:t>
            </a:r>
            <a:r>
              <a:rPr dirty="0" b="1">
                <a:latin typeface="Calibri"/>
                <a:cs typeface="Calibri"/>
              </a:rPr>
              <a:t>5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150"/>
              </a:lnSpc>
            </a:pPr>
            <a:r>
              <a:rPr dirty="0"/>
              <a:t>Page </a:t>
            </a:r>
            <a:fld id="{81D60167-4931-47E6-BA6A-407CBD079E47}" type="slidenum">
              <a:rPr dirty="0" b="1">
                <a:latin typeface="Calibri"/>
                <a:cs typeface="Calibri"/>
              </a:rPr>
              <a:t>#</a:t>
            </a:fld>
            <a:r>
              <a:rPr dirty="0" b="1">
                <a:latin typeface="Calibri"/>
                <a:cs typeface="Calibri"/>
              </a:rPr>
              <a:t> </a:t>
            </a:r>
            <a:r>
              <a:rPr dirty="0"/>
              <a:t>of</a:t>
            </a:r>
            <a:r>
              <a:rPr dirty="0" spc="-100"/>
              <a:t> </a:t>
            </a:r>
            <a:r>
              <a:rPr dirty="0" b="1">
                <a:latin typeface="Calibri"/>
                <a:cs typeface="Calibri"/>
              </a:rPr>
              <a:t>5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8620" y="402336"/>
            <a:ext cx="6995160" cy="16093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8620" y="2313432"/>
            <a:ext cx="6995160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642616" y="9354312"/>
            <a:ext cx="2487168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6677406" y="9551923"/>
            <a:ext cx="652779" cy="16573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1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150"/>
              </a:lnSpc>
            </a:pPr>
            <a:r>
              <a:rPr dirty="0"/>
              <a:t>Page </a:t>
            </a:r>
            <a:fld id="{81D60167-4931-47E6-BA6A-407CBD079E47}" type="slidenum">
              <a:rPr dirty="0" b="1">
                <a:latin typeface="Calibri"/>
                <a:cs typeface="Calibri"/>
              </a:rPr>
              <a:t>#</a:t>
            </a:fld>
            <a:r>
              <a:rPr dirty="0" b="1">
                <a:latin typeface="Calibri"/>
                <a:cs typeface="Calibri"/>
              </a:rPr>
              <a:t> </a:t>
            </a:r>
            <a:r>
              <a:rPr dirty="0"/>
              <a:t>of</a:t>
            </a:r>
            <a:r>
              <a:rPr dirty="0" spc="-100"/>
              <a:t> </a:t>
            </a:r>
            <a:r>
              <a:rPr dirty="0" b="1">
                <a:latin typeface="Calibri"/>
                <a:cs typeface="Calibri"/>
              </a:rPr>
              <a:t>5</a:t>
            </a:r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jpg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png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3.pn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939533" y="266191"/>
            <a:ext cx="391160" cy="193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>
                <a:latin typeface="Calibri"/>
                <a:cs typeface="Calibri"/>
              </a:rPr>
              <a:t>Lec.</a:t>
            </a:r>
            <a:r>
              <a:rPr dirty="0" sz="1100" spc="-10">
                <a:latin typeface="Calibri"/>
                <a:cs typeface="Calibri"/>
              </a:rPr>
              <a:t>1</a:t>
            </a:r>
            <a:r>
              <a:rPr dirty="0" sz="1100">
                <a:latin typeface="Calibri"/>
                <a:cs typeface="Calibri"/>
              </a:rPr>
              <a:t>6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06627" y="424688"/>
            <a:ext cx="204279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5">
                <a:latin typeface="Times New Roman"/>
                <a:cs typeface="Times New Roman"/>
              </a:rPr>
              <a:t>Binary </a:t>
            </a:r>
            <a:r>
              <a:rPr dirty="0" sz="1800">
                <a:latin typeface="Times New Roman"/>
                <a:cs typeface="Times New Roman"/>
              </a:rPr>
              <a:t>Tree</a:t>
            </a:r>
            <a:r>
              <a:rPr dirty="0" sz="1800" spc="-40">
                <a:latin typeface="Times New Roman"/>
                <a:cs typeface="Times New Roman"/>
              </a:rPr>
              <a:t> </a:t>
            </a:r>
            <a:r>
              <a:rPr dirty="0" sz="1800" spc="-5">
                <a:latin typeface="Times New Roman"/>
                <a:cs typeface="Times New Roman"/>
              </a:rPr>
              <a:t>Traversal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06627" y="4002760"/>
            <a:ext cx="6624320" cy="455549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just" marL="12700" marR="5080">
              <a:lnSpc>
                <a:spcPct val="143800"/>
              </a:lnSpc>
              <a:spcBef>
                <a:spcPts val="95"/>
              </a:spcBef>
            </a:pPr>
            <a:r>
              <a:rPr dirty="0" sz="1400" spc="-5">
                <a:latin typeface="Times New Roman"/>
                <a:cs typeface="Times New Roman"/>
              </a:rPr>
              <a:t>The item insertion, deletion, and lookup operations require that </a:t>
            </a:r>
            <a:r>
              <a:rPr dirty="0" sz="1400">
                <a:latin typeface="Times New Roman"/>
                <a:cs typeface="Times New Roman"/>
              </a:rPr>
              <a:t>the </a:t>
            </a:r>
            <a:r>
              <a:rPr dirty="0" sz="1400" spc="-5">
                <a:latin typeface="Times New Roman"/>
                <a:cs typeface="Times New Roman"/>
              </a:rPr>
              <a:t>binary </a:t>
            </a:r>
            <a:r>
              <a:rPr dirty="0" sz="1400">
                <a:latin typeface="Times New Roman"/>
                <a:cs typeface="Times New Roman"/>
              </a:rPr>
              <a:t>tree be </a:t>
            </a:r>
            <a:r>
              <a:rPr dirty="0" sz="1400" spc="-5">
                <a:latin typeface="Times New Roman"/>
                <a:cs typeface="Times New Roman"/>
              </a:rPr>
              <a:t>traversed.  Thus,</a:t>
            </a:r>
            <a:r>
              <a:rPr dirty="0" sz="1400" spc="-3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</a:t>
            </a:r>
            <a:r>
              <a:rPr dirty="0" sz="1400" spc="-3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most</a:t>
            </a:r>
            <a:r>
              <a:rPr dirty="0" sz="1400" spc="-2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common</a:t>
            </a:r>
            <a:r>
              <a:rPr dirty="0" sz="1400" spc="-2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operation</a:t>
            </a:r>
            <a:r>
              <a:rPr dirty="0" sz="1400" spc="-2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performed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on</a:t>
            </a:r>
            <a:r>
              <a:rPr dirty="0" sz="1400" spc="-2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</a:t>
            </a:r>
            <a:r>
              <a:rPr dirty="0" sz="1400" spc="-2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binary</a:t>
            </a:r>
            <a:r>
              <a:rPr dirty="0" sz="1400" spc="-4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tree</a:t>
            </a:r>
            <a:r>
              <a:rPr dirty="0" sz="1400" spc="-2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is</a:t>
            </a:r>
            <a:r>
              <a:rPr dirty="0" sz="1400" spc="-3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to</a:t>
            </a:r>
            <a:r>
              <a:rPr dirty="0" sz="1400" spc="-2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traverse </a:t>
            </a:r>
            <a:r>
              <a:rPr dirty="0" sz="1400">
                <a:latin typeface="Times New Roman"/>
                <a:cs typeface="Times New Roman"/>
              </a:rPr>
              <a:t>the</a:t>
            </a:r>
            <a:r>
              <a:rPr dirty="0" sz="1400" spc="-4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binary</a:t>
            </a:r>
            <a:r>
              <a:rPr dirty="0" sz="1400" spc="-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tree,</a:t>
            </a:r>
            <a:r>
              <a:rPr dirty="0" sz="1400" spc="-2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or  </a:t>
            </a:r>
            <a:r>
              <a:rPr dirty="0" sz="1400" spc="-5">
                <a:latin typeface="Times New Roman"/>
                <a:cs typeface="Times New Roman"/>
              </a:rPr>
              <a:t>visit each node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the </a:t>
            </a:r>
            <a:r>
              <a:rPr dirty="0" sz="1400">
                <a:latin typeface="Times New Roman"/>
                <a:cs typeface="Times New Roman"/>
              </a:rPr>
              <a:t>binary tree. </a:t>
            </a:r>
            <a:r>
              <a:rPr dirty="0" sz="1400" spc="-5">
                <a:latin typeface="Times New Roman"/>
                <a:cs typeface="Times New Roman"/>
              </a:rPr>
              <a:t>As </a:t>
            </a:r>
            <a:r>
              <a:rPr dirty="0" sz="1400" spc="5">
                <a:latin typeface="Times New Roman"/>
                <a:cs typeface="Times New Roman"/>
              </a:rPr>
              <a:t>you </a:t>
            </a:r>
            <a:r>
              <a:rPr dirty="0" sz="1400">
                <a:latin typeface="Times New Roman"/>
                <a:cs typeface="Times New Roman"/>
              </a:rPr>
              <a:t>can </a:t>
            </a:r>
            <a:r>
              <a:rPr dirty="0" sz="1400" spc="-5">
                <a:latin typeface="Times New Roman"/>
                <a:cs typeface="Times New Roman"/>
              </a:rPr>
              <a:t>see </a:t>
            </a:r>
            <a:r>
              <a:rPr dirty="0" sz="1400">
                <a:latin typeface="Times New Roman"/>
                <a:cs typeface="Times New Roman"/>
              </a:rPr>
              <a:t>from the diagram of a binary tree, the  </a:t>
            </a:r>
            <a:r>
              <a:rPr dirty="0" sz="1400" spc="-5">
                <a:latin typeface="Times New Roman"/>
                <a:cs typeface="Times New Roman"/>
              </a:rPr>
              <a:t>traversal</a:t>
            </a:r>
            <a:r>
              <a:rPr dirty="0" sz="1400" spc="-2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must</a:t>
            </a:r>
            <a:r>
              <a:rPr dirty="0" sz="1400" spc="-3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start</a:t>
            </a:r>
            <a:r>
              <a:rPr dirty="0" sz="1400" spc="-2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at</a:t>
            </a:r>
            <a:r>
              <a:rPr dirty="0" sz="1400" spc="-3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</a:t>
            </a:r>
            <a:r>
              <a:rPr dirty="0" sz="1400" spc="-3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root</a:t>
            </a:r>
            <a:r>
              <a:rPr dirty="0" sz="1400" spc="-2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node</a:t>
            </a:r>
            <a:r>
              <a:rPr dirty="0" sz="1400" spc="-2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because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there</a:t>
            </a:r>
            <a:r>
              <a:rPr dirty="0" sz="1400" spc="-2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is</a:t>
            </a:r>
            <a:r>
              <a:rPr dirty="0" sz="1400" spc="-2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</a:t>
            </a:r>
            <a:r>
              <a:rPr dirty="0" sz="1400" spc="-3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pointer</a:t>
            </a:r>
            <a:r>
              <a:rPr dirty="0" sz="1400" spc="-2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to</a:t>
            </a:r>
            <a:r>
              <a:rPr dirty="0" sz="1400" spc="-3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the</a:t>
            </a:r>
            <a:r>
              <a:rPr dirty="0" sz="1400" spc="-2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root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node.</a:t>
            </a:r>
            <a:r>
              <a:rPr dirty="0" sz="1400" spc="-2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For</a:t>
            </a:r>
            <a:r>
              <a:rPr dirty="0" sz="1400" spc="-25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each</a:t>
            </a:r>
            <a:r>
              <a:rPr dirty="0" sz="1400" spc="-2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node,  we have </a:t>
            </a:r>
            <a:r>
              <a:rPr dirty="0" sz="1400">
                <a:latin typeface="Times New Roman"/>
                <a:cs typeface="Times New Roman"/>
              </a:rPr>
              <a:t>two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choices:</a:t>
            </a:r>
            <a:endParaRPr sz="1400">
              <a:latin typeface="Times New Roman"/>
              <a:cs typeface="Times New Roman"/>
            </a:endParaRPr>
          </a:p>
          <a:p>
            <a:pPr marL="520700" indent="-107314">
              <a:lnSpc>
                <a:spcPct val="100000"/>
              </a:lnSpc>
              <a:spcBef>
                <a:spcPts val="730"/>
              </a:spcBef>
              <a:buChar char="•"/>
              <a:tabLst>
                <a:tab pos="521334" algn="l"/>
              </a:tabLst>
            </a:pPr>
            <a:r>
              <a:rPr dirty="0" sz="1400" spc="-5">
                <a:latin typeface="Times New Roman"/>
                <a:cs typeface="Times New Roman"/>
              </a:rPr>
              <a:t>Visit the node first.</a:t>
            </a:r>
            <a:endParaRPr sz="1400">
              <a:latin typeface="Times New Roman"/>
              <a:cs typeface="Times New Roman"/>
            </a:endParaRPr>
          </a:p>
          <a:p>
            <a:pPr marL="520700" indent="-107314">
              <a:lnSpc>
                <a:spcPct val="100000"/>
              </a:lnSpc>
              <a:spcBef>
                <a:spcPts val="735"/>
              </a:spcBef>
              <a:buChar char="•"/>
              <a:tabLst>
                <a:tab pos="521334" algn="l"/>
              </a:tabLst>
            </a:pPr>
            <a:r>
              <a:rPr dirty="0" sz="1400" spc="-5">
                <a:latin typeface="Times New Roman"/>
                <a:cs typeface="Times New Roman"/>
              </a:rPr>
              <a:t>Visit the sub trees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first.</a:t>
            </a:r>
            <a:endParaRPr sz="1400">
              <a:latin typeface="Times New Roman"/>
              <a:cs typeface="Times New Roman"/>
            </a:endParaRPr>
          </a:p>
          <a:p>
            <a:pPr algn="just" marL="12700">
              <a:lnSpc>
                <a:spcPct val="100000"/>
              </a:lnSpc>
              <a:spcBef>
                <a:spcPts val="740"/>
              </a:spcBef>
            </a:pPr>
            <a:r>
              <a:rPr dirty="0" sz="1400">
                <a:latin typeface="Times New Roman"/>
                <a:cs typeface="Times New Roman"/>
              </a:rPr>
              <a:t>These</a:t>
            </a:r>
            <a:r>
              <a:rPr dirty="0" sz="1400" spc="18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choices</a:t>
            </a:r>
            <a:r>
              <a:rPr dirty="0" sz="1400" spc="17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lead</a:t>
            </a:r>
            <a:r>
              <a:rPr dirty="0" sz="1400" spc="19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to</a:t>
            </a:r>
            <a:r>
              <a:rPr dirty="0" sz="1400" spc="18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three</a:t>
            </a:r>
            <a:r>
              <a:rPr dirty="0" sz="1400" spc="17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different</a:t>
            </a:r>
            <a:r>
              <a:rPr dirty="0" sz="1400" spc="17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traversals</a:t>
            </a:r>
            <a:r>
              <a:rPr dirty="0" sz="1400" spc="17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of</a:t>
            </a:r>
            <a:r>
              <a:rPr dirty="0" sz="1400" spc="18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</a:t>
            </a:r>
            <a:r>
              <a:rPr dirty="0" sz="1400" spc="22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binary</a:t>
            </a:r>
            <a:r>
              <a:rPr dirty="0" sz="1400" spc="16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tree—</a:t>
            </a:r>
            <a:r>
              <a:rPr dirty="0" sz="1400" b="1">
                <a:latin typeface="Times New Roman"/>
                <a:cs typeface="Times New Roman"/>
              </a:rPr>
              <a:t>Inorder</a:t>
            </a:r>
            <a:r>
              <a:rPr dirty="0" sz="1400">
                <a:latin typeface="Times New Roman"/>
                <a:cs typeface="Times New Roman"/>
              </a:rPr>
              <a:t>,</a:t>
            </a:r>
            <a:r>
              <a:rPr dirty="0" sz="1400" spc="180">
                <a:latin typeface="Times New Roman"/>
                <a:cs typeface="Times New Roman"/>
              </a:rPr>
              <a:t> </a:t>
            </a:r>
            <a:r>
              <a:rPr dirty="0" sz="1400" spc="-5" b="1">
                <a:latin typeface="Times New Roman"/>
                <a:cs typeface="Times New Roman"/>
              </a:rPr>
              <a:t>preorder</a:t>
            </a:r>
            <a:r>
              <a:rPr dirty="0" sz="1400" spc="-5">
                <a:latin typeface="Times New Roman"/>
                <a:cs typeface="Times New Roman"/>
              </a:rPr>
              <a:t>,</a:t>
            </a:r>
            <a:r>
              <a:rPr dirty="0" sz="1400" spc="17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and</a:t>
            </a:r>
            <a:endParaRPr sz="1400">
              <a:latin typeface="Times New Roman"/>
              <a:cs typeface="Times New Roman"/>
            </a:endParaRPr>
          </a:p>
          <a:p>
            <a:pPr algn="just" marL="12700">
              <a:lnSpc>
                <a:spcPct val="100000"/>
              </a:lnSpc>
              <a:spcBef>
                <a:spcPts val="735"/>
              </a:spcBef>
            </a:pPr>
            <a:r>
              <a:rPr dirty="0" sz="1400" b="1">
                <a:latin typeface="Times New Roman"/>
                <a:cs typeface="Times New Roman"/>
              </a:rPr>
              <a:t>postorder</a:t>
            </a:r>
            <a:r>
              <a:rPr dirty="0" sz="140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650">
              <a:latin typeface="Times New Roman"/>
              <a:cs typeface="Times New Roman"/>
            </a:endParaRPr>
          </a:p>
          <a:p>
            <a:pPr algn="just" marL="12700">
              <a:lnSpc>
                <a:spcPct val="100000"/>
              </a:lnSpc>
            </a:pPr>
            <a:r>
              <a:rPr dirty="0" sz="1800" spc="-5" b="1">
                <a:latin typeface="Times New Roman"/>
                <a:cs typeface="Times New Roman"/>
              </a:rPr>
              <a:t>Inorder</a:t>
            </a:r>
            <a:r>
              <a:rPr dirty="0" sz="1800" spc="5" b="1">
                <a:latin typeface="Times New Roman"/>
                <a:cs typeface="Times New Roman"/>
              </a:rPr>
              <a:t> </a:t>
            </a:r>
            <a:r>
              <a:rPr dirty="0" sz="1800" spc="-5" b="1">
                <a:latin typeface="Times New Roman"/>
                <a:cs typeface="Times New Roman"/>
              </a:rPr>
              <a:t>Traversal</a:t>
            </a:r>
            <a:endParaRPr sz="1800">
              <a:latin typeface="Times New Roman"/>
              <a:cs typeface="Times New Roman"/>
            </a:endParaRPr>
          </a:p>
          <a:p>
            <a:pPr algn="just" marL="12700">
              <a:lnSpc>
                <a:spcPct val="100000"/>
              </a:lnSpc>
              <a:spcBef>
                <a:spcPts val="919"/>
              </a:spcBef>
            </a:pPr>
            <a:r>
              <a:rPr dirty="0" sz="1400">
                <a:latin typeface="Times New Roman"/>
                <a:cs typeface="Times New Roman"/>
              </a:rPr>
              <a:t>In </a:t>
            </a:r>
            <a:r>
              <a:rPr dirty="0" sz="1400" spc="-10">
                <a:latin typeface="Times New Roman"/>
                <a:cs typeface="Times New Roman"/>
              </a:rPr>
              <a:t>an </a:t>
            </a:r>
            <a:r>
              <a:rPr dirty="0" sz="1400" spc="-5">
                <a:latin typeface="Times New Roman"/>
                <a:cs typeface="Times New Roman"/>
              </a:rPr>
              <a:t>inorder traversal, the binary </a:t>
            </a:r>
            <a:r>
              <a:rPr dirty="0" sz="1400">
                <a:latin typeface="Times New Roman"/>
                <a:cs typeface="Times New Roman"/>
              </a:rPr>
              <a:t>tree is </a:t>
            </a:r>
            <a:r>
              <a:rPr dirty="0" sz="1400" spc="-5">
                <a:latin typeface="Times New Roman"/>
                <a:cs typeface="Times New Roman"/>
              </a:rPr>
              <a:t>traversed </a:t>
            </a:r>
            <a:r>
              <a:rPr dirty="0" sz="1400">
                <a:latin typeface="Times New Roman"/>
                <a:cs typeface="Times New Roman"/>
              </a:rPr>
              <a:t>as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follows:</a:t>
            </a:r>
            <a:endParaRPr sz="1400">
              <a:latin typeface="Times New Roman"/>
              <a:cs typeface="Times New Roman"/>
            </a:endParaRPr>
          </a:p>
          <a:p>
            <a:pPr marL="591820" indent="-178435">
              <a:lnSpc>
                <a:spcPct val="100000"/>
              </a:lnSpc>
              <a:spcBef>
                <a:spcPts val="730"/>
              </a:spcBef>
              <a:buAutoNum type="arabicPeriod"/>
              <a:tabLst>
                <a:tab pos="592455" algn="l"/>
              </a:tabLst>
            </a:pPr>
            <a:r>
              <a:rPr dirty="0" sz="1400" spc="-5">
                <a:latin typeface="Times New Roman"/>
                <a:cs typeface="Times New Roman"/>
              </a:rPr>
              <a:t>Traverse the left subtree.</a:t>
            </a:r>
            <a:endParaRPr sz="1400">
              <a:latin typeface="Times New Roman"/>
              <a:cs typeface="Times New Roman"/>
            </a:endParaRPr>
          </a:p>
          <a:p>
            <a:pPr marL="591820" indent="-178435">
              <a:lnSpc>
                <a:spcPct val="100000"/>
              </a:lnSpc>
              <a:spcBef>
                <a:spcPts val="735"/>
              </a:spcBef>
              <a:buAutoNum type="arabicPeriod"/>
              <a:tabLst>
                <a:tab pos="592455" algn="l"/>
              </a:tabLst>
            </a:pPr>
            <a:r>
              <a:rPr dirty="0" sz="1400" spc="-5">
                <a:latin typeface="Times New Roman"/>
                <a:cs typeface="Times New Roman"/>
              </a:rPr>
              <a:t>Visit the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node.</a:t>
            </a:r>
            <a:endParaRPr sz="1400">
              <a:latin typeface="Times New Roman"/>
              <a:cs typeface="Times New Roman"/>
            </a:endParaRPr>
          </a:p>
          <a:p>
            <a:pPr marL="591820" indent="-178435">
              <a:lnSpc>
                <a:spcPct val="100000"/>
              </a:lnSpc>
              <a:spcBef>
                <a:spcPts val="740"/>
              </a:spcBef>
              <a:buAutoNum type="arabicPeriod"/>
              <a:tabLst>
                <a:tab pos="592455" algn="l"/>
              </a:tabLst>
            </a:pPr>
            <a:r>
              <a:rPr dirty="0" sz="1400" spc="-5">
                <a:latin typeface="Times New Roman"/>
                <a:cs typeface="Times New Roman"/>
              </a:rPr>
              <a:t>Traverse the right subtree.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719327" y="984503"/>
            <a:ext cx="5924474" cy="282146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150"/>
              </a:lnSpc>
            </a:pPr>
            <a:r>
              <a:rPr dirty="0"/>
              <a:t>Page </a:t>
            </a:r>
            <a:fld id="{81D60167-4931-47E6-BA6A-407CBD079E47}" type="slidenum">
              <a:rPr dirty="0" b="1">
                <a:latin typeface="Calibri"/>
                <a:cs typeface="Calibri"/>
              </a:rPr>
              <a:t>1</a:t>
            </a:fld>
            <a:r>
              <a:rPr dirty="0" b="1">
                <a:latin typeface="Calibri"/>
                <a:cs typeface="Calibri"/>
              </a:rPr>
              <a:t> </a:t>
            </a:r>
            <a:r>
              <a:rPr dirty="0"/>
              <a:t>of</a:t>
            </a:r>
            <a:r>
              <a:rPr dirty="0" spc="-100"/>
              <a:t> </a:t>
            </a:r>
            <a:r>
              <a:rPr dirty="0" b="1">
                <a:latin typeface="Calibri"/>
                <a:cs typeface="Calibri"/>
              </a:rPr>
              <a:t>5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939533" y="266191"/>
            <a:ext cx="391160" cy="193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>
                <a:latin typeface="Calibri"/>
                <a:cs typeface="Calibri"/>
              </a:rPr>
              <a:t>Lec.</a:t>
            </a:r>
            <a:r>
              <a:rPr dirty="0" sz="1100" spc="-10">
                <a:latin typeface="Calibri"/>
                <a:cs typeface="Calibri"/>
              </a:rPr>
              <a:t>1</a:t>
            </a:r>
            <a:r>
              <a:rPr dirty="0" sz="1100">
                <a:latin typeface="Calibri"/>
                <a:cs typeface="Calibri"/>
              </a:rPr>
              <a:t>6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06627" y="280767"/>
            <a:ext cx="4392930" cy="1699260"/>
          </a:xfrm>
          <a:prstGeom prst="rect">
            <a:avLst/>
          </a:prstGeom>
        </p:spPr>
        <p:txBody>
          <a:bodyPr wrap="square" lIns="0" tIns="16129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70"/>
              </a:spcBef>
            </a:pPr>
            <a:r>
              <a:rPr dirty="0" sz="1800" spc="-5" b="1">
                <a:latin typeface="Times New Roman"/>
                <a:cs typeface="Times New Roman"/>
              </a:rPr>
              <a:t>Preorder Traversal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915"/>
              </a:spcBef>
            </a:pPr>
            <a:r>
              <a:rPr dirty="0" sz="1400">
                <a:latin typeface="Times New Roman"/>
                <a:cs typeface="Times New Roman"/>
              </a:rPr>
              <a:t>In a </a:t>
            </a:r>
            <a:r>
              <a:rPr dirty="0" sz="1400" spc="-5">
                <a:latin typeface="Times New Roman"/>
                <a:cs typeface="Times New Roman"/>
              </a:rPr>
              <a:t>preorder traversal, the binary </a:t>
            </a:r>
            <a:r>
              <a:rPr dirty="0" sz="1400">
                <a:latin typeface="Times New Roman"/>
                <a:cs typeface="Times New Roman"/>
              </a:rPr>
              <a:t>tree is </a:t>
            </a:r>
            <a:r>
              <a:rPr dirty="0" sz="1400" spc="-5">
                <a:latin typeface="Times New Roman"/>
                <a:cs typeface="Times New Roman"/>
              </a:rPr>
              <a:t>traversed </a:t>
            </a:r>
            <a:r>
              <a:rPr dirty="0" sz="1400">
                <a:latin typeface="Times New Roman"/>
                <a:cs typeface="Times New Roman"/>
              </a:rPr>
              <a:t>as</a:t>
            </a:r>
            <a:r>
              <a:rPr dirty="0" sz="1400" spc="35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follows:</a:t>
            </a:r>
            <a:endParaRPr sz="1400">
              <a:latin typeface="Times New Roman"/>
              <a:cs typeface="Times New Roman"/>
            </a:endParaRPr>
          </a:p>
          <a:p>
            <a:pPr marL="591820" indent="-178435">
              <a:lnSpc>
                <a:spcPct val="100000"/>
              </a:lnSpc>
              <a:spcBef>
                <a:spcPts val="735"/>
              </a:spcBef>
              <a:buAutoNum type="arabicPeriod"/>
              <a:tabLst>
                <a:tab pos="592455" algn="l"/>
              </a:tabLst>
            </a:pPr>
            <a:r>
              <a:rPr dirty="0" sz="1400" spc="-5">
                <a:latin typeface="Times New Roman"/>
                <a:cs typeface="Times New Roman"/>
              </a:rPr>
              <a:t>Visit the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node.</a:t>
            </a:r>
            <a:endParaRPr sz="1400">
              <a:latin typeface="Times New Roman"/>
              <a:cs typeface="Times New Roman"/>
            </a:endParaRPr>
          </a:p>
          <a:p>
            <a:pPr marL="591820" indent="-178435">
              <a:lnSpc>
                <a:spcPct val="100000"/>
              </a:lnSpc>
              <a:spcBef>
                <a:spcPts val="730"/>
              </a:spcBef>
              <a:buAutoNum type="arabicPeriod"/>
              <a:tabLst>
                <a:tab pos="592455" algn="l"/>
              </a:tabLst>
            </a:pPr>
            <a:r>
              <a:rPr dirty="0" sz="1400" spc="-5">
                <a:latin typeface="Times New Roman"/>
                <a:cs typeface="Times New Roman"/>
              </a:rPr>
              <a:t>Traverse the left subtree.</a:t>
            </a:r>
            <a:endParaRPr sz="1400">
              <a:latin typeface="Times New Roman"/>
              <a:cs typeface="Times New Roman"/>
            </a:endParaRPr>
          </a:p>
          <a:p>
            <a:pPr marL="591820" indent="-178435">
              <a:lnSpc>
                <a:spcPct val="100000"/>
              </a:lnSpc>
              <a:spcBef>
                <a:spcPts val="745"/>
              </a:spcBef>
              <a:buAutoNum type="arabicPeriod"/>
              <a:tabLst>
                <a:tab pos="592455" algn="l"/>
              </a:tabLst>
            </a:pPr>
            <a:r>
              <a:rPr dirty="0" sz="1400" spc="-5">
                <a:latin typeface="Times New Roman"/>
                <a:cs typeface="Times New Roman"/>
              </a:rPr>
              <a:t>Traverse the right subtree.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06627" y="2356709"/>
            <a:ext cx="6623684" cy="3844925"/>
          </a:xfrm>
          <a:prstGeom prst="rect">
            <a:avLst/>
          </a:prstGeom>
        </p:spPr>
        <p:txBody>
          <a:bodyPr wrap="square" lIns="0" tIns="161290" rIns="0" bIns="0" rtlCol="0" vert="horz">
            <a:spAutoFit/>
          </a:bodyPr>
          <a:lstStyle/>
          <a:p>
            <a:pPr algn="just" marL="12700">
              <a:lnSpc>
                <a:spcPct val="100000"/>
              </a:lnSpc>
              <a:spcBef>
                <a:spcPts val="1270"/>
              </a:spcBef>
            </a:pPr>
            <a:r>
              <a:rPr dirty="0" sz="1800" spc="-5" b="1">
                <a:latin typeface="Times New Roman"/>
                <a:cs typeface="Times New Roman"/>
              </a:rPr>
              <a:t>Postorder</a:t>
            </a:r>
            <a:r>
              <a:rPr dirty="0" sz="1800" b="1">
                <a:latin typeface="Times New Roman"/>
                <a:cs typeface="Times New Roman"/>
              </a:rPr>
              <a:t> </a:t>
            </a:r>
            <a:r>
              <a:rPr dirty="0" sz="1800" spc="-5" b="1">
                <a:latin typeface="Times New Roman"/>
                <a:cs typeface="Times New Roman"/>
              </a:rPr>
              <a:t>Traversal</a:t>
            </a:r>
            <a:endParaRPr sz="1800">
              <a:latin typeface="Times New Roman"/>
              <a:cs typeface="Times New Roman"/>
            </a:endParaRPr>
          </a:p>
          <a:p>
            <a:pPr algn="just" marL="12700">
              <a:lnSpc>
                <a:spcPct val="100000"/>
              </a:lnSpc>
              <a:spcBef>
                <a:spcPts val="915"/>
              </a:spcBef>
            </a:pPr>
            <a:r>
              <a:rPr dirty="0" sz="1400">
                <a:latin typeface="Times New Roman"/>
                <a:cs typeface="Times New Roman"/>
              </a:rPr>
              <a:t>In a </a:t>
            </a:r>
            <a:r>
              <a:rPr dirty="0" sz="1400" spc="-5">
                <a:latin typeface="Times New Roman"/>
                <a:cs typeface="Times New Roman"/>
              </a:rPr>
              <a:t>postorder traversal, the binary </a:t>
            </a:r>
            <a:r>
              <a:rPr dirty="0" sz="1400">
                <a:latin typeface="Times New Roman"/>
                <a:cs typeface="Times New Roman"/>
              </a:rPr>
              <a:t>tree </a:t>
            </a:r>
            <a:r>
              <a:rPr dirty="0" sz="1400" spc="-5">
                <a:latin typeface="Times New Roman"/>
                <a:cs typeface="Times New Roman"/>
              </a:rPr>
              <a:t>is traversed </a:t>
            </a:r>
            <a:r>
              <a:rPr dirty="0" sz="1400">
                <a:latin typeface="Times New Roman"/>
                <a:cs typeface="Times New Roman"/>
              </a:rPr>
              <a:t>as</a:t>
            </a:r>
            <a:r>
              <a:rPr dirty="0" sz="1400" spc="25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follows:</a:t>
            </a:r>
            <a:endParaRPr sz="1400">
              <a:latin typeface="Times New Roman"/>
              <a:cs typeface="Times New Roman"/>
            </a:endParaRPr>
          </a:p>
          <a:p>
            <a:pPr marL="591820" indent="-178435">
              <a:lnSpc>
                <a:spcPct val="100000"/>
              </a:lnSpc>
              <a:spcBef>
                <a:spcPts val="735"/>
              </a:spcBef>
              <a:buAutoNum type="arabicPeriod"/>
              <a:tabLst>
                <a:tab pos="592455" algn="l"/>
              </a:tabLst>
            </a:pPr>
            <a:r>
              <a:rPr dirty="0" sz="1400" spc="-5">
                <a:latin typeface="Times New Roman"/>
                <a:cs typeface="Times New Roman"/>
              </a:rPr>
              <a:t>Traverse the left subtree.</a:t>
            </a:r>
            <a:endParaRPr sz="1400">
              <a:latin typeface="Times New Roman"/>
              <a:cs typeface="Times New Roman"/>
            </a:endParaRPr>
          </a:p>
          <a:p>
            <a:pPr marL="591820" indent="-178435">
              <a:lnSpc>
                <a:spcPct val="100000"/>
              </a:lnSpc>
              <a:spcBef>
                <a:spcPts val="730"/>
              </a:spcBef>
              <a:buAutoNum type="arabicPeriod"/>
              <a:tabLst>
                <a:tab pos="592455" algn="l"/>
              </a:tabLst>
            </a:pPr>
            <a:r>
              <a:rPr dirty="0" sz="1400" spc="-5">
                <a:latin typeface="Times New Roman"/>
                <a:cs typeface="Times New Roman"/>
              </a:rPr>
              <a:t>Traverse the right subtree.</a:t>
            </a:r>
            <a:endParaRPr sz="1400">
              <a:latin typeface="Times New Roman"/>
              <a:cs typeface="Times New Roman"/>
            </a:endParaRPr>
          </a:p>
          <a:p>
            <a:pPr marL="591820" indent="-178435">
              <a:lnSpc>
                <a:spcPct val="100000"/>
              </a:lnSpc>
              <a:spcBef>
                <a:spcPts val="745"/>
              </a:spcBef>
              <a:buAutoNum type="arabicPeriod"/>
              <a:tabLst>
                <a:tab pos="592455" algn="l"/>
              </a:tabLst>
            </a:pPr>
            <a:r>
              <a:rPr dirty="0" sz="1400" spc="-5">
                <a:latin typeface="Times New Roman"/>
                <a:cs typeface="Times New Roman"/>
              </a:rPr>
              <a:t>Visit the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node.</a:t>
            </a:r>
            <a:endParaRPr sz="1400">
              <a:latin typeface="Times New Roman"/>
              <a:cs typeface="Times New Roman"/>
            </a:endParaRPr>
          </a:p>
          <a:p>
            <a:pPr algn="just" marL="12700" marR="5080">
              <a:lnSpc>
                <a:spcPct val="143600"/>
              </a:lnSpc>
            </a:pPr>
            <a:r>
              <a:rPr dirty="0" sz="1400" spc="-5">
                <a:latin typeface="Times New Roman"/>
                <a:cs typeface="Times New Roman"/>
              </a:rPr>
              <a:t>The</a:t>
            </a:r>
            <a:r>
              <a:rPr dirty="0" sz="1400" spc="-4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listing</a:t>
            </a:r>
            <a:r>
              <a:rPr dirty="0" sz="1400" spc="-3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of</a:t>
            </a:r>
            <a:r>
              <a:rPr dirty="0" sz="1400" spc="-3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the</a:t>
            </a:r>
            <a:r>
              <a:rPr dirty="0" sz="1400" spc="-3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nodes</a:t>
            </a:r>
            <a:r>
              <a:rPr dirty="0" sz="1400" spc="-3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produced</a:t>
            </a:r>
            <a:r>
              <a:rPr dirty="0" sz="1400" spc="-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by</a:t>
            </a:r>
            <a:r>
              <a:rPr dirty="0" sz="1400" spc="-5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</a:t>
            </a:r>
            <a:r>
              <a:rPr dirty="0" sz="1400" spc="-3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inorder</a:t>
            </a:r>
            <a:r>
              <a:rPr dirty="0" sz="1400" spc="-3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traversal</a:t>
            </a:r>
            <a:r>
              <a:rPr dirty="0" sz="1400" spc="-3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of</a:t>
            </a:r>
            <a:r>
              <a:rPr dirty="0" sz="1400" spc="-4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</a:t>
            </a:r>
            <a:r>
              <a:rPr dirty="0" sz="1400" spc="-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binary</a:t>
            </a:r>
            <a:r>
              <a:rPr dirty="0" sz="1400" spc="-5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tree</a:t>
            </a:r>
            <a:r>
              <a:rPr dirty="0" sz="1400" spc="-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is</a:t>
            </a:r>
            <a:r>
              <a:rPr dirty="0" sz="1400" spc="-3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called</a:t>
            </a:r>
            <a:r>
              <a:rPr dirty="0" sz="1400" spc="-3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</a:t>
            </a:r>
            <a:r>
              <a:rPr dirty="0" sz="1400" spc="1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inorder  sequence.</a:t>
            </a:r>
            <a:r>
              <a:rPr dirty="0" sz="1400" spc="-3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The</a:t>
            </a:r>
            <a:r>
              <a:rPr dirty="0" sz="1400" spc="-4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listing</a:t>
            </a:r>
            <a:r>
              <a:rPr dirty="0" sz="1400" spc="-4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of</a:t>
            </a:r>
            <a:r>
              <a:rPr dirty="0" sz="1400" spc="-3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the</a:t>
            </a:r>
            <a:r>
              <a:rPr dirty="0" sz="1400" spc="-4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nodes</a:t>
            </a:r>
            <a:r>
              <a:rPr dirty="0" sz="1400" spc="-3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produced</a:t>
            </a:r>
            <a:r>
              <a:rPr dirty="0" sz="1400" spc="-3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by</a:t>
            </a:r>
            <a:r>
              <a:rPr dirty="0" sz="1400" spc="-5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</a:t>
            </a:r>
            <a:r>
              <a:rPr dirty="0" sz="1400" spc="-4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preorder</a:t>
            </a:r>
            <a:r>
              <a:rPr dirty="0" sz="1400" spc="-3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traversal</a:t>
            </a:r>
            <a:r>
              <a:rPr dirty="0" sz="1400" spc="-3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of</a:t>
            </a:r>
            <a:r>
              <a:rPr dirty="0" sz="1400" spc="-4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binary</a:t>
            </a:r>
            <a:r>
              <a:rPr dirty="0" sz="1400" spc="-5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tree</a:t>
            </a:r>
            <a:r>
              <a:rPr dirty="0" sz="1400" spc="-3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is</a:t>
            </a:r>
            <a:r>
              <a:rPr dirty="0" sz="1400" spc="-3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called  </a:t>
            </a:r>
            <a:r>
              <a:rPr dirty="0" sz="1400">
                <a:latin typeface="Times New Roman"/>
                <a:cs typeface="Times New Roman"/>
              </a:rPr>
              <a:t>the</a:t>
            </a:r>
            <a:r>
              <a:rPr dirty="0" sz="1400" spc="-7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preorder</a:t>
            </a:r>
            <a:r>
              <a:rPr dirty="0" sz="1400" spc="-6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sequence.</a:t>
            </a:r>
            <a:r>
              <a:rPr dirty="0" sz="1400" spc="-6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The</a:t>
            </a:r>
            <a:r>
              <a:rPr dirty="0" sz="1400" spc="-6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listing</a:t>
            </a:r>
            <a:r>
              <a:rPr dirty="0" sz="1400" spc="-5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of</a:t>
            </a:r>
            <a:r>
              <a:rPr dirty="0" sz="1400" spc="-7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</a:t>
            </a:r>
            <a:r>
              <a:rPr dirty="0" sz="1400" spc="-7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nodes</a:t>
            </a:r>
            <a:r>
              <a:rPr dirty="0" sz="1400" spc="-6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produced</a:t>
            </a:r>
            <a:r>
              <a:rPr dirty="0" sz="1400" spc="-5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by</a:t>
            </a:r>
            <a:r>
              <a:rPr dirty="0" sz="1400" spc="-8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postorder</a:t>
            </a:r>
            <a:r>
              <a:rPr dirty="0" sz="1400" spc="-6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traversal</a:t>
            </a:r>
            <a:r>
              <a:rPr dirty="0" sz="1400" spc="-6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of</a:t>
            </a:r>
            <a:r>
              <a:rPr dirty="0" sz="1400" spc="-6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</a:t>
            </a:r>
            <a:r>
              <a:rPr dirty="0" sz="1400" spc="-7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binary  tree is </a:t>
            </a:r>
            <a:r>
              <a:rPr dirty="0" sz="1400" spc="-5">
                <a:latin typeface="Times New Roman"/>
                <a:cs typeface="Times New Roman"/>
              </a:rPr>
              <a:t>called the postorder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sequence.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2100">
              <a:latin typeface="Times New Roman"/>
              <a:cs typeface="Times New Roman"/>
            </a:endParaRPr>
          </a:p>
          <a:p>
            <a:pPr algn="just" marL="12700" marR="5715">
              <a:lnSpc>
                <a:spcPct val="143600"/>
              </a:lnSpc>
            </a:pPr>
            <a:r>
              <a:rPr dirty="0" sz="1400" spc="-5">
                <a:latin typeface="Times New Roman"/>
                <a:cs typeface="Times New Roman"/>
              </a:rPr>
              <a:t>Let us illustrate the inorder traversal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the </a:t>
            </a:r>
            <a:r>
              <a:rPr dirty="0" sz="1400">
                <a:latin typeface="Times New Roman"/>
                <a:cs typeface="Times New Roman"/>
              </a:rPr>
              <a:t>binary tree </a:t>
            </a:r>
            <a:r>
              <a:rPr dirty="0" sz="1400" spc="-5">
                <a:latin typeface="Times New Roman"/>
                <a:cs typeface="Times New Roman"/>
              </a:rPr>
              <a:t>in Figure </a:t>
            </a:r>
            <a:r>
              <a:rPr dirty="0" sz="1400" spc="5">
                <a:latin typeface="Times New Roman"/>
                <a:cs typeface="Times New Roman"/>
              </a:rPr>
              <a:t>11-5. </a:t>
            </a:r>
            <a:r>
              <a:rPr dirty="0" sz="1400" spc="-5">
                <a:latin typeface="Times New Roman"/>
                <a:cs typeface="Times New Roman"/>
              </a:rPr>
              <a:t>For simplicity, we  assume </a:t>
            </a:r>
            <a:r>
              <a:rPr dirty="0" sz="1400">
                <a:latin typeface="Times New Roman"/>
                <a:cs typeface="Times New Roman"/>
              </a:rPr>
              <a:t>that </a:t>
            </a:r>
            <a:r>
              <a:rPr dirty="0" sz="1400" spc="-5">
                <a:latin typeface="Times New Roman"/>
                <a:cs typeface="Times New Roman"/>
              </a:rPr>
              <a:t>visiting </a:t>
            </a:r>
            <a:r>
              <a:rPr dirty="0" sz="1400">
                <a:latin typeface="Times New Roman"/>
                <a:cs typeface="Times New Roman"/>
              </a:rPr>
              <a:t>a node </a:t>
            </a:r>
            <a:r>
              <a:rPr dirty="0" sz="1400" spc="-5">
                <a:latin typeface="Times New Roman"/>
                <a:cs typeface="Times New Roman"/>
              </a:rPr>
              <a:t>means to output the data stored in the</a:t>
            </a:r>
            <a:r>
              <a:rPr dirty="0" sz="1400" spc="3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node.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06627" y="8441334"/>
            <a:ext cx="6621780" cy="9448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43500"/>
              </a:lnSpc>
              <a:spcBef>
                <a:spcPts val="100"/>
              </a:spcBef>
            </a:pPr>
            <a:r>
              <a:rPr dirty="0" sz="1400">
                <a:latin typeface="Times New Roman"/>
                <a:cs typeface="Times New Roman"/>
              </a:rPr>
              <a:t>A </a:t>
            </a:r>
            <a:r>
              <a:rPr dirty="0" sz="1400" spc="-5">
                <a:latin typeface="Times New Roman"/>
                <a:cs typeface="Times New Roman"/>
              </a:rPr>
              <a:t>pointer to the binary </a:t>
            </a:r>
            <a:r>
              <a:rPr dirty="0" sz="1400">
                <a:latin typeface="Times New Roman"/>
                <a:cs typeface="Times New Roman"/>
              </a:rPr>
              <a:t>tree in </a:t>
            </a:r>
            <a:r>
              <a:rPr dirty="0" sz="1400" spc="-10">
                <a:latin typeface="Times New Roman"/>
                <a:cs typeface="Times New Roman"/>
              </a:rPr>
              <a:t>Figure </a:t>
            </a:r>
            <a:r>
              <a:rPr dirty="0" sz="1400" spc="5">
                <a:latin typeface="Times New Roman"/>
                <a:cs typeface="Times New Roman"/>
              </a:rPr>
              <a:t>11-5 </a:t>
            </a:r>
            <a:r>
              <a:rPr dirty="0" sz="1400" spc="-5">
                <a:latin typeface="Times New Roman"/>
                <a:cs typeface="Times New Roman"/>
              </a:rPr>
              <a:t>is stored in the pointer </a:t>
            </a:r>
            <a:r>
              <a:rPr dirty="0" sz="1400">
                <a:latin typeface="Times New Roman"/>
                <a:cs typeface="Times New Roman"/>
              </a:rPr>
              <a:t>variable </a:t>
            </a:r>
            <a:r>
              <a:rPr dirty="0" sz="1400" spc="-5">
                <a:latin typeface="Times New Roman"/>
                <a:cs typeface="Times New Roman"/>
              </a:rPr>
              <a:t>root (which points  </a:t>
            </a:r>
            <a:r>
              <a:rPr dirty="0" sz="1400">
                <a:latin typeface="Times New Roman"/>
                <a:cs typeface="Times New Roman"/>
              </a:rPr>
              <a:t>to </a:t>
            </a:r>
            <a:r>
              <a:rPr dirty="0" sz="1400" spc="-5">
                <a:latin typeface="Times New Roman"/>
                <a:cs typeface="Times New Roman"/>
              </a:rPr>
              <a:t>the node with info A). Therefore, we start the traversal </a:t>
            </a:r>
            <a:r>
              <a:rPr dirty="0" sz="1400" spc="-10">
                <a:latin typeface="Times New Roman"/>
                <a:cs typeface="Times New Roman"/>
              </a:rPr>
              <a:t>at</a:t>
            </a:r>
            <a:r>
              <a:rPr dirty="0" sz="1400" spc="4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A.</a:t>
            </a:r>
            <a:endParaRPr sz="1400">
              <a:latin typeface="Times New Roman"/>
              <a:cs typeface="Times New Roman"/>
            </a:endParaRPr>
          </a:p>
          <a:p>
            <a:pPr marL="413384">
              <a:lnSpc>
                <a:spcPct val="100000"/>
              </a:lnSpc>
              <a:spcBef>
                <a:spcPts val="730"/>
              </a:spcBef>
            </a:pPr>
            <a:r>
              <a:rPr dirty="0" sz="1400">
                <a:latin typeface="Times New Roman"/>
                <a:cs typeface="Times New Roman"/>
              </a:rPr>
              <a:t>1. </a:t>
            </a:r>
            <a:r>
              <a:rPr dirty="0" sz="1400" spc="-5">
                <a:latin typeface="Times New Roman"/>
                <a:cs typeface="Times New Roman"/>
              </a:rPr>
              <a:t>Traverse the left subtree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10">
                <a:latin typeface="Times New Roman"/>
                <a:cs typeface="Times New Roman"/>
              </a:rPr>
              <a:t>A; </a:t>
            </a:r>
            <a:r>
              <a:rPr dirty="0" sz="1400" spc="-5">
                <a:latin typeface="Times New Roman"/>
                <a:cs typeface="Times New Roman"/>
              </a:rPr>
              <a:t>that </a:t>
            </a:r>
            <a:r>
              <a:rPr dirty="0" sz="1400">
                <a:latin typeface="Times New Roman"/>
                <a:cs typeface="Times New Roman"/>
              </a:rPr>
              <a:t>is, </a:t>
            </a:r>
            <a:r>
              <a:rPr dirty="0" sz="1400" spc="-5">
                <a:latin typeface="Times New Roman"/>
                <a:cs typeface="Times New Roman"/>
              </a:rPr>
              <a:t>traverse LA </a:t>
            </a:r>
            <a:r>
              <a:rPr dirty="0" sz="1400">
                <a:latin typeface="Times New Roman"/>
                <a:cs typeface="Times New Roman"/>
              </a:rPr>
              <a:t>= {B,</a:t>
            </a:r>
            <a:r>
              <a:rPr dirty="0" sz="1400" spc="2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D}.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747926" y="6306687"/>
            <a:ext cx="5614773" cy="181815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150"/>
              </a:lnSpc>
            </a:pPr>
            <a:r>
              <a:rPr dirty="0"/>
              <a:t>Page </a:t>
            </a:r>
            <a:fld id="{81D60167-4931-47E6-BA6A-407CBD079E47}" type="slidenum">
              <a:rPr dirty="0" b="1">
                <a:latin typeface="Calibri"/>
                <a:cs typeface="Calibri"/>
              </a:rPr>
              <a:t>1</a:t>
            </a:fld>
            <a:r>
              <a:rPr dirty="0" b="1">
                <a:latin typeface="Calibri"/>
                <a:cs typeface="Calibri"/>
              </a:rPr>
              <a:t> </a:t>
            </a:r>
            <a:r>
              <a:rPr dirty="0"/>
              <a:t>of</a:t>
            </a:r>
            <a:r>
              <a:rPr dirty="0" spc="-100"/>
              <a:t> </a:t>
            </a:r>
            <a:r>
              <a:rPr dirty="0" b="1">
                <a:latin typeface="Calibri"/>
                <a:cs typeface="Calibri"/>
              </a:rPr>
              <a:t>5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150"/>
              </a:lnSpc>
            </a:pPr>
            <a:r>
              <a:rPr dirty="0"/>
              <a:t>Page </a:t>
            </a:r>
            <a:fld id="{81D60167-4931-47E6-BA6A-407CBD079E47}" type="slidenum">
              <a:rPr dirty="0" b="1">
                <a:latin typeface="Calibri"/>
                <a:cs typeface="Calibri"/>
              </a:rPr>
              <a:t>1</a:t>
            </a:fld>
            <a:r>
              <a:rPr dirty="0" b="1">
                <a:latin typeface="Calibri"/>
                <a:cs typeface="Calibri"/>
              </a:rPr>
              <a:t> </a:t>
            </a:r>
            <a:r>
              <a:rPr dirty="0"/>
              <a:t>of</a:t>
            </a:r>
            <a:r>
              <a:rPr dirty="0" spc="-100"/>
              <a:t> </a:t>
            </a:r>
            <a:r>
              <a:rPr dirty="0" b="1">
                <a:latin typeface="Calibri"/>
                <a:cs typeface="Calibri"/>
              </a:rPr>
              <a:t>5</a:t>
            </a:r>
          </a:p>
        </p:txBody>
      </p:sp>
      <p:sp>
        <p:nvSpPr>
          <p:cNvPr id="2" name="object 2"/>
          <p:cNvSpPr txBox="1"/>
          <p:nvPr/>
        </p:nvSpPr>
        <p:spPr>
          <a:xfrm>
            <a:off x="6939533" y="266191"/>
            <a:ext cx="391160" cy="193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>
                <a:latin typeface="Calibri"/>
                <a:cs typeface="Calibri"/>
              </a:rPr>
              <a:t>Lec.</a:t>
            </a:r>
            <a:r>
              <a:rPr dirty="0" sz="1100" spc="-10">
                <a:latin typeface="Calibri"/>
                <a:cs typeface="Calibri"/>
              </a:rPr>
              <a:t>1</a:t>
            </a:r>
            <a:r>
              <a:rPr dirty="0" sz="1100">
                <a:latin typeface="Calibri"/>
                <a:cs typeface="Calibri"/>
              </a:rPr>
              <a:t>6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07744" y="336906"/>
            <a:ext cx="4382135" cy="638175"/>
          </a:xfrm>
          <a:prstGeom prst="rect">
            <a:avLst/>
          </a:prstGeom>
        </p:spPr>
        <p:txBody>
          <a:bodyPr wrap="square" lIns="0" tIns="105410" rIns="0" bIns="0" rtlCol="0" vert="horz">
            <a:spAutoFit/>
          </a:bodyPr>
          <a:lstStyle/>
          <a:p>
            <a:pPr marL="190500" indent="-177800">
              <a:lnSpc>
                <a:spcPct val="100000"/>
              </a:lnSpc>
              <a:spcBef>
                <a:spcPts val="830"/>
              </a:spcBef>
              <a:buAutoNum type="arabicPeriod" startAt="2"/>
              <a:tabLst>
                <a:tab pos="191135" algn="l"/>
              </a:tabLst>
            </a:pPr>
            <a:r>
              <a:rPr dirty="0" sz="1400" spc="-5">
                <a:latin typeface="Times New Roman"/>
                <a:cs typeface="Times New Roman"/>
              </a:rPr>
              <a:t>Visit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A.</a:t>
            </a:r>
            <a:endParaRPr sz="1400">
              <a:latin typeface="Times New Roman"/>
              <a:cs typeface="Times New Roman"/>
            </a:endParaRPr>
          </a:p>
          <a:p>
            <a:pPr marL="190500" indent="-177800">
              <a:lnSpc>
                <a:spcPct val="100000"/>
              </a:lnSpc>
              <a:spcBef>
                <a:spcPts val="730"/>
              </a:spcBef>
              <a:buAutoNum type="arabicPeriod" startAt="2"/>
              <a:tabLst>
                <a:tab pos="191135" algn="l"/>
              </a:tabLst>
            </a:pPr>
            <a:r>
              <a:rPr dirty="0" sz="1400" spc="-5">
                <a:latin typeface="Times New Roman"/>
                <a:cs typeface="Times New Roman"/>
              </a:rPr>
              <a:t>Traverse the right subtree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A; that </a:t>
            </a:r>
            <a:r>
              <a:rPr dirty="0" sz="1400">
                <a:latin typeface="Times New Roman"/>
                <a:cs typeface="Times New Roman"/>
              </a:rPr>
              <a:t>is, </a:t>
            </a:r>
            <a:r>
              <a:rPr dirty="0" sz="1400" spc="-5">
                <a:latin typeface="Times New Roman"/>
                <a:cs typeface="Times New Roman"/>
              </a:rPr>
              <a:t>traverse </a:t>
            </a:r>
            <a:r>
              <a:rPr dirty="0" sz="1400">
                <a:latin typeface="Times New Roman"/>
                <a:cs typeface="Times New Roman"/>
              </a:rPr>
              <a:t>RA =</a:t>
            </a:r>
            <a:r>
              <a:rPr dirty="0" sz="1400" spc="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{C}.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06627" y="1257655"/>
            <a:ext cx="6623684" cy="8000365"/>
          </a:xfrm>
          <a:prstGeom prst="rect">
            <a:avLst/>
          </a:prstGeom>
        </p:spPr>
        <p:txBody>
          <a:bodyPr wrap="square" lIns="0" tIns="1054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830"/>
              </a:spcBef>
            </a:pPr>
            <a:r>
              <a:rPr dirty="0" sz="1400" spc="-5">
                <a:latin typeface="Times New Roman"/>
                <a:cs typeface="Times New Roman"/>
              </a:rPr>
              <a:t>Now, we cannot do Step </a:t>
            </a:r>
            <a:r>
              <a:rPr dirty="0" sz="1400">
                <a:latin typeface="Times New Roman"/>
                <a:cs typeface="Times New Roman"/>
              </a:rPr>
              <a:t>2 </a:t>
            </a:r>
            <a:r>
              <a:rPr dirty="0" sz="1400" spc="-5">
                <a:latin typeface="Times New Roman"/>
                <a:cs typeface="Times New Roman"/>
              </a:rPr>
              <a:t>until we have finished </a:t>
            </a:r>
            <a:r>
              <a:rPr dirty="0" sz="1400" spc="-10">
                <a:latin typeface="Times New Roman"/>
                <a:cs typeface="Times New Roman"/>
              </a:rPr>
              <a:t>Step</a:t>
            </a:r>
            <a:r>
              <a:rPr dirty="0" sz="1400" spc="7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1.</a:t>
            </a:r>
            <a:endParaRPr sz="1400">
              <a:latin typeface="Times New Roman"/>
              <a:cs typeface="Times New Roman"/>
            </a:endParaRPr>
          </a:p>
          <a:p>
            <a:pPr algn="just" marL="12700" marR="5080" indent="400685">
              <a:lnSpc>
                <a:spcPct val="143600"/>
              </a:lnSpc>
              <a:buAutoNum type="arabicPeriod"/>
              <a:tabLst>
                <a:tab pos="590550" algn="l"/>
              </a:tabLst>
            </a:pPr>
            <a:r>
              <a:rPr dirty="0" sz="1400">
                <a:latin typeface="Times New Roman"/>
                <a:cs typeface="Times New Roman"/>
              </a:rPr>
              <a:t>Traverse</a:t>
            </a:r>
            <a:r>
              <a:rPr dirty="0" sz="1400" spc="-3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the</a:t>
            </a:r>
            <a:r>
              <a:rPr dirty="0" sz="1400" spc="-3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left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subtree</a:t>
            </a:r>
            <a:r>
              <a:rPr dirty="0" sz="1400" spc="-2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of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A;</a:t>
            </a:r>
            <a:r>
              <a:rPr dirty="0" sz="1400" spc="-2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that</a:t>
            </a:r>
            <a:r>
              <a:rPr dirty="0" sz="1400" spc="-2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is,</a:t>
            </a:r>
            <a:r>
              <a:rPr dirty="0" sz="1400" spc="-3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traverse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 spc="10">
                <a:latin typeface="Times New Roman"/>
                <a:cs typeface="Times New Roman"/>
              </a:rPr>
              <a:t>LA</a:t>
            </a:r>
            <a:r>
              <a:rPr dirty="0" sz="1400" spc="-2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=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{B,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D}.</a:t>
            </a:r>
            <a:r>
              <a:rPr dirty="0" sz="1400" spc="-2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Now</a:t>
            </a:r>
            <a:r>
              <a:rPr dirty="0" sz="1400" spc="-2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LA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is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</a:t>
            </a:r>
            <a:r>
              <a:rPr dirty="0" sz="1400" spc="-2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binary</a:t>
            </a:r>
            <a:r>
              <a:rPr dirty="0" sz="1400" spc="-3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tree  with the root node </a:t>
            </a:r>
            <a:r>
              <a:rPr dirty="0" sz="1400">
                <a:latin typeface="Times New Roman"/>
                <a:cs typeface="Times New Roman"/>
              </a:rPr>
              <a:t>B. Because </a:t>
            </a:r>
            <a:r>
              <a:rPr dirty="0" sz="1400" spc="-5">
                <a:latin typeface="Times New Roman"/>
                <a:cs typeface="Times New Roman"/>
              </a:rPr>
              <a:t>LA </a:t>
            </a:r>
            <a:r>
              <a:rPr dirty="0" sz="1400">
                <a:latin typeface="Times New Roman"/>
                <a:cs typeface="Times New Roman"/>
              </a:rPr>
              <a:t>is a </a:t>
            </a:r>
            <a:r>
              <a:rPr dirty="0" sz="1400" spc="-5">
                <a:latin typeface="Times New Roman"/>
                <a:cs typeface="Times New Roman"/>
              </a:rPr>
              <a:t>binary </a:t>
            </a:r>
            <a:r>
              <a:rPr dirty="0" sz="1400">
                <a:latin typeface="Times New Roman"/>
                <a:cs typeface="Times New Roman"/>
              </a:rPr>
              <a:t>tree, </a:t>
            </a:r>
            <a:r>
              <a:rPr dirty="0" sz="1400" spc="-5">
                <a:latin typeface="Times New Roman"/>
                <a:cs typeface="Times New Roman"/>
              </a:rPr>
              <a:t>we </a:t>
            </a:r>
            <a:r>
              <a:rPr dirty="0" sz="1400">
                <a:latin typeface="Times New Roman"/>
                <a:cs typeface="Times New Roman"/>
              </a:rPr>
              <a:t>apply </a:t>
            </a:r>
            <a:r>
              <a:rPr dirty="0" sz="1400" spc="-5">
                <a:latin typeface="Times New Roman"/>
                <a:cs typeface="Times New Roman"/>
              </a:rPr>
              <a:t>the inorder traversal criteria to  </a:t>
            </a:r>
            <a:r>
              <a:rPr dirty="0" sz="1400" spc="-10">
                <a:latin typeface="Times New Roman"/>
                <a:cs typeface="Times New Roman"/>
              </a:rPr>
              <a:t>LA.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buFont typeface="Times New Roman"/>
              <a:buAutoNum type="arabicPeriod"/>
            </a:pPr>
            <a:endParaRPr sz="15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  <a:buFont typeface="Times New Roman"/>
              <a:buAutoNum type="arabicPeriod"/>
            </a:pPr>
            <a:endParaRPr sz="1200">
              <a:latin typeface="Times New Roman"/>
              <a:cs typeface="Times New Roman"/>
            </a:endParaRPr>
          </a:p>
          <a:p>
            <a:pPr lvl="1" marL="896619" indent="-312420">
              <a:lnSpc>
                <a:spcPct val="100000"/>
              </a:lnSpc>
              <a:buAutoNum type="arabicPeriod"/>
              <a:tabLst>
                <a:tab pos="897255" algn="l"/>
              </a:tabLst>
            </a:pPr>
            <a:r>
              <a:rPr dirty="0" sz="1400" spc="-5">
                <a:latin typeface="Times New Roman"/>
                <a:cs typeface="Times New Roman"/>
              </a:rPr>
              <a:t>Traverse the left subtree </a:t>
            </a:r>
            <a:r>
              <a:rPr dirty="0" sz="1400">
                <a:latin typeface="Times New Roman"/>
                <a:cs typeface="Times New Roman"/>
              </a:rPr>
              <a:t>of B; </a:t>
            </a:r>
            <a:r>
              <a:rPr dirty="0" sz="1400" spc="-5">
                <a:latin typeface="Times New Roman"/>
                <a:cs typeface="Times New Roman"/>
              </a:rPr>
              <a:t>that </a:t>
            </a:r>
            <a:r>
              <a:rPr dirty="0" sz="1400">
                <a:latin typeface="Times New Roman"/>
                <a:cs typeface="Times New Roman"/>
              </a:rPr>
              <a:t>is, </a:t>
            </a:r>
            <a:r>
              <a:rPr dirty="0" sz="1400" spc="-5">
                <a:latin typeface="Times New Roman"/>
                <a:cs typeface="Times New Roman"/>
              </a:rPr>
              <a:t>traverse </a:t>
            </a:r>
            <a:r>
              <a:rPr dirty="0" sz="1400" spc="10">
                <a:latin typeface="Times New Roman"/>
                <a:cs typeface="Times New Roman"/>
              </a:rPr>
              <a:t>LB </a:t>
            </a:r>
            <a:r>
              <a:rPr dirty="0" sz="1400">
                <a:latin typeface="Times New Roman"/>
                <a:cs typeface="Times New Roman"/>
              </a:rPr>
              <a:t>=</a:t>
            </a:r>
            <a:r>
              <a:rPr dirty="0" sz="1400" spc="-40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empty.</a:t>
            </a:r>
            <a:endParaRPr sz="1400">
              <a:latin typeface="Times New Roman"/>
              <a:cs typeface="Times New Roman"/>
            </a:endParaRPr>
          </a:p>
          <a:p>
            <a:pPr lvl="1" marL="896619" indent="-312420">
              <a:lnSpc>
                <a:spcPct val="100000"/>
              </a:lnSpc>
              <a:spcBef>
                <a:spcPts val="735"/>
              </a:spcBef>
              <a:buAutoNum type="arabicPeriod"/>
              <a:tabLst>
                <a:tab pos="897255" algn="l"/>
              </a:tabLst>
            </a:pPr>
            <a:r>
              <a:rPr dirty="0" sz="1400" spc="-5">
                <a:latin typeface="Times New Roman"/>
                <a:cs typeface="Times New Roman"/>
              </a:rPr>
              <a:t>Visit</a:t>
            </a:r>
            <a:r>
              <a:rPr dirty="0" sz="1400">
                <a:latin typeface="Times New Roman"/>
                <a:cs typeface="Times New Roman"/>
              </a:rPr>
              <a:t> B.</a:t>
            </a:r>
            <a:endParaRPr sz="1400">
              <a:latin typeface="Times New Roman"/>
              <a:cs typeface="Times New Roman"/>
            </a:endParaRPr>
          </a:p>
          <a:p>
            <a:pPr lvl="1" marL="896619" indent="-312420">
              <a:lnSpc>
                <a:spcPct val="100000"/>
              </a:lnSpc>
              <a:spcBef>
                <a:spcPts val="730"/>
              </a:spcBef>
              <a:buAutoNum type="arabicPeriod"/>
              <a:tabLst>
                <a:tab pos="897255" algn="l"/>
              </a:tabLst>
            </a:pPr>
            <a:r>
              <a:rPr dirty="0" sz="1400" spc="-5">
                <a:latin typeface="Times New Roman"/>
                <a:cs typeface="Times New Roman"/>
              </a:rPr>
              <a:t>Traverse the </a:t>
            </a:r>
            <a:r>
              <a:rPr dirty="0" sz="1400" spc="-10">
                <a:latin typeface="Times New Roman"/>
                <a:cs typeface="Times New Roman"/>
              </a:rPr>
              <a:t>right </a:t>
            </a:r>
            <a:r>
              <a:rPr dirty="0" sz="1400" spc="-5">
                <a:latin typeface="Times New Roman"/>
                <a:cs typeface="Times New Roman"/>
              </a:rPr>
              <a:t>subtree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10">
                <a:latin typeface="Times New Roman"/>
                <a:cs typeface="Times New Roman"/>
              </a:rPr>
              <a:t>B; </a:t>
            </a:r>
            <a:r>
              <a:rPr dirty="0" sz="1400" spc="-5">
                <a:latin typeface="Times New Roman"/>
                <a:cs typeface="Times New Roman"/>
              </a:rPr>
              <a:t>that is, traverse </a:t>
            </a:r>
            <a:r>
              <a:rPr dirty="0" sz="1400" spc="15">
                <a:latin typeface="Times New Roman"/>
                <a:cs typeface="Times New Roman"/>
              </a:rPr>
              <a:t>RB </a:t>
            </a:r>
            <a:r>
              <a:rPr dirty="0" sz="1400">
                <a:latin typeface="Times New Roman"/>
                <a:cs typeface="Times New Roman"/>
              </a:rPr>
              <a:t>=</a:t>
            </a:r>
            <a:r>
              <a:rPr dirty="0" sz="1400" spc="3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{D}.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5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400" spc="-5">
                <a:latin typeface="Times New Roman"/>
                <a:cs typeface="Times New Roman"/>
              </a:rPr>
              <a:t>As </a:t>
            </a:r>
            <a:r>
              <a:rPr dirty="0" sz="1400">
                <a:latin typeface="Times New Roman"/>
                <a:cs typeface="Times New Roman"/>
              </a:rPr>
              <a:t>before, </a:t>
            </a:r>
            <a:r>
              <a:rPr dirty="0" sz="1400" spc="-5">
                <a:latin typeface="Times New Roman"/>
                <a:cs typeface="Times New Roman"/>
              </a:rPr>
              <a:t>first we complete Step 1.1 before going </a:t>
            </a:r>
            <a:r>
              <a:rPr dirty="0" sz="1400">
                <a:latin typeface="Times New Roman"/>
                <a:cs typeface="Times New Roman"/>
              </a:rPr>
              <a:t>to </a:t>
            </a:r>
            <a:r>
              <a:rPr dirty="0" sz="1400" spc="-10">
                <a:latin typeface="Times New Roman"/>
                <a:cs typeface="Times New Roman"/>
              </a:rPr>
              <a:t>Step</a:t>
            </a:r>
            <a:r>
              <a:rPr dirty="0" sz="1400" spc="6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1.2.</a:t>
            </a:r>
            <a:endParaRPr sz="1400">
              <a:latin typeface="Times New Roman"/>
              <a:cs typeface="Times New Roman"/>
            </a:endParaRPr>
          </a:p>
          <a:p>
            <a:pPr lvl="1" marL="945515" marR="850265" indent="-312420">
              <a:lnSpc>
                <a:spcPct val="143600"/>
              </a:lnSpc>
              <a:buAutoNum type="arabicPeriod"/>
              <a:tabLst>
                <a:tab pos="946150" algn="l"/>
                <a:tab pos="5156835" algn="l"/>
              </a:tabLst>
            </a:pPr>
            <a:r>
              <a:rPr dirty="0" sz="1400">
                <a:latin typeface="Times New Roman"/>
                <a:cs typeface="Times New Roman"/>
              </a:rPr>
              <a:t>Beca</a:t>
            </a:r>
            <a:r>
              <a:rPr dirty="0" sz="1400" spc="-10">
                <a:latin typeface="Times New Roman"/>
                <a:cs typeface="Times New Roman"/>
              </a:rPr>
              <a:t>u</a:t>
            </a:r>
            <a:r>
              <a:rPr dirty="0" sz="1400">
                <a:latin typeface="Times New Roman"/>
                <a:cs typeface="Times New Roman"/>
              </a:rPr>
              <a:t>s</a:t>
            </a:r>
            <a:r>
              <a:rPr dirty="0" sz="1400">
                <a:latin typeface="Times New Roman"/>
                <a:cs typeface="Times New Roman"/>
              </a:rPr>
              <a:t>e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</a:t>
            </a:r>
            <a:r>
              <a:rPr dirty="0" sz="1400" spc="5">
                <a:latin typeface="Times New Roman"/>
                <a:cs typeface="Times New Roman"/>
              </a:rPr>
              <a:t>h</a:t>
            </a:r>
            <a:r>
              <a:rPr dirty="0" sz="1400">
                <a:latin typeface="Times New Roman"/>
                <a:cs typeface="Times New Roman"/>
              </a:rPr>
              <a:t>e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le</a:t>
            </a:r>
            <a:r>
              <a:rPr dirty="0" sz="1400" spc="-15">
                <a:latin typeface="Times New Roman"/>
                <a:cs typeface="Times New Roman"/>
              </a:rPr>
              <a:t>f</a:t>
            </a:r>
            <a:r>
              <a:rPr dirty="0" sz="1400">
                <a:latin typeface="Times New Roman"/>
                <a:cs typeface="Times New Roman"/>
              </a:rPr>
              <a:t>t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s</a:t>
            </a:r>
            <a:r>
              <a:rPr dirty="0" sz="1400">
                <a:latin typeface="Times New Roman"/>
                <a:cs typeface="Times New Roman"/>
              </a:rPr>
              <a:t>u</a:t>
            </a:r>
            <a:r>
              <a:rPr dirty="0" sz="1400" spc="-10">
                <a:latin typeface="Times New Roman"/>
                <a:cs typeface="Times New Roman"/>
              </a:rPr>
              <a:t>b</a:t>
            </a:r>
            <a:r>
              <a:rPr dirty="0" sz="1400">
                <a:latin typeface="Times New Roman"/>
                <a:cs typeface="Times New Roman"/>
              </a:rPr>
              <a:t>tr</a:t>
            </a:r>
            <a:r>
              <a:rPr dirty="0" sz="1400" spc="-15">
                <a:latin typeface="Times New Roman"/>
                <a:cs typeface="Times New Roman"/>
              </a:rPr>
              <a:t>e</a:t>
            </a:r>
            <a:r>
              <a:rPr dirty="0" sz="1400">
                <a:latin typeface="Times New Roman"/>
                <a:cs typeface="Times New Roman"/>
              </a:rPr>
              <a:t>e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of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B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i</a:t>
            </a:r>
            <a:r>
              <a:rPr dirty="0" sz="1400">
                <a:latin typeface="Times New Roman"/>
                <a:cs typeface="Times New Roman"/>
              </a:rPr>
              <a:t>s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e</a:t>
            </a:r>
            <a:r>
              <a:rPr dirty="0" sz="1400" spc="-30">
                <a:latin typeface="Times New Roman"/>
                <a:cs typeface="Times New Roman"/>
              </a:rPr>
              <a:t>m</a:t>
            </a:r>
            <a:r>
              <a:rPr dirty="0" sz="1400">
                <a:latin typeface="Times New Roman"/>
                <a:cs typeface="Times New Roman"/>
              </a:rPr>
              <a:t>pty,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</a:t>
            </a:r>
            <a:r>
              <a:rPr dirty="0" sz="1400" spc="5">
                <a:latin typeface="Times New Roman"/>
                <a:cs typeface="Times New Roman"/>
              </a:rPr>
              <a:t>h</a:t>
            </a:r>
            <a:r>
              <a:rPr dirty="0" sz="1400">
                <a:latin typeface="Times New Roman"/>
                <a:cs typeface="Times New Roman"/>
              </a:rPr>
              <a:t>ere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</a:t>
            </a:r>
            <a:r>
              <a:rPr dirty="0" sz="1400">
                <a:latin typeface="Times New Roman"/>
                <a:cs typeface="Times New Roman"/>
              </a:rPr>
              <a:t>s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n</a:t>
            </a:r>
            <a:r>
              <a:rPr dirty="0" sz="1400" spc="-10">
                <a:latin typeface="Times New Roman"/>
                <a:cs typeface="Times New Roman"/>
              </a:rPr>
              <a:t>oth</a:t>
            </a:r>
            <a:r>
              <a:rPr dirty="0" sz="1400">
                <a:latin typeface="Times New Roman"/>
                <a:cs typeface="Times New Roman"/>
              </a:rPr>
              <a:t>i</a:t>
            </a:r>
            <a:r>
              <a:rPr dirty="0" sz="1400" spc="-10">
                <a:latin typeface="Times New Roman"/>
                <a:cs typeface="Times New Roman"/>
              </a:rPr>
              <a:t>n</a:t>
            </a:r>
            <a:r>
              <a:rPr dirty="0" sz="1400">
                <a:latin typeface="Times New Roman"/>
                <a:cs typeface="Times New Roman"/>
              </a:rPr>
              <a:t>g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t</a:t>
            </a:r>
            <a:r>
              <a:rPr dirty="0" sz="1400">
                <a:latin typeface="Times New Roman"/>
                <a:cs typeface="Times New Roman"/>
              </a:rPr>
              <a:t>o</a:t>
            </a:r>
            <a:r>
              <a:rPr dirty="0" sz="1400">
                <a:latin typeface="Times New Roman"/>
                <a:cs typeface="Times New Roman"/>
              </a:rPr>
              <a:t>	</a:t>
            </a:r>
            <a:r>
              <a:rPr dirty="0" sz="1400">
                <a:latin typeface="Times New Roman"/>
                <a:cs typeface="Times New Roman"/>
              </a:rPr>
              <a:t>tr</a:t>
            </a:r>
            <a:r>
              <a:rPr dirty="0" sz="1400" spc="-10">
                <a:latin typeface="Times New Roman"/>
                <a:cs typeface="Times New Roman"/>
              </a:rPr>
              <a:t>a</a:t>
            </a:r>
            <a:r>
              <a:rPr dirty="0" sz="1400">
                <a:latin typeface="Times New Roman"/>
                <a:cs typeface="Times New Roman"/>
              </a:rPr>
              <a:t>ve</a:t>
            </a:r>
            <a:r>
              <a:rPr dirty="0" sz="1400" spc="-15">
                <a:latin typeface="Times New Roman"/>
                <a:cs typeface="Times New Roman"/>
              </a:rPr>
              <a:t>r</a:t>
            </a:r>
            <a:r>
              <a:rPr dirty="0" sz="1400">
                <a:latin typeface="Times New Roman"/>
                <a:cs typeface="Times New Roman"/>
              </a:rPr>
              <a:t>s</a:t>
            </a:r>
            <a:r>
              <a:rPr dirty="0" sz="1400">
                <a:latin typeface="Times New Roman"/>
                <a:cs typeface="Times New Roman"/>
              </a:rPr>
              <a:t>e.  </a:t>
            </a:r>
            <a:r>
              <a:rPr dirty="0" sz="1400">
                <a:latin typeface="Times New Roman"/>
                <a:cs typeface="Times New Roman"/>
              </a:rPr>
              <a:t>Step 1.1 is </a:t>
            </a:r>
            <a:r>
              <a:rPr dirty="0" sz="1400" spc="-5">
                <a:latin typeface="Times New Roman"/>
                <a:cs typeface="Times New Roman"/>
              </a:rPr>
              <a:t>completed, so we proceed to Step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1.2.</a:t>
            </a:r>
            <a:endParaRPr sz="1400">
              <a:latin typeface="Times New Roman"/>
              <a:cs typeface="Times New Roman"/>
            </a:endParaRPr>
          </a:p>
          <a:p>
            <a:pPr lvl="1" marL="899794" marR="1779270" indent="-266700">
              <a:lnSpc>
                <a:spcPct val="143700"/>
              </a:lnSpc>
              <a:spcBef>
                <a:spcPts val="10"/>
              </a:spcBef>
              <a:buAutoNum type="arabicPeriod"/>
              <a:tabLst>
                <a:tab pos="946150" algn="l"/>
              </a:tabLst>
            </a:pPr>
            <a:r>
              <a:rPr dirty="0" sz="1400" spc="-5">
                <a:latin typeface="Times New Roman"/>
                <a:cs typeface="Times New Roman"/>
              </a:rPr>
              <a:t>Visit </a:t>
            </a:r>
            <a:r>
              <a:rPr dirty="0" sz="1400">
                <a:latin typeface="Times New Roman"/>
                <a:cs typeface="Times New Roman"/>
              </a:rPr>
              <a:t>B. </a:t>
            </a:r>
            <a:r>
              <a:rPr dirty="0" sz="1400" spc="-5">
                <a:latin typeface="Times New Roman"/>
                <a:cs typeface="Times New Roman"/>
              </a:rPr>
              <a:t>That </a:t>
            </a:r>
            <a:r>
              <a:rPr dirty="0" sz="1400">
                <a:latin typeface="Times New Roman"/>
                <a:cs typeface="Times New Roman"/>
              </a:rPr>
              <a:t>is, </a:t>
            </a:r>
            <a:r>
              <a:rPr dirty="0" sz="1400" spc="-5">
                <a:latin typeface="Times New Roman"/>
                <a:cs typeface="Times New Roman"/>
              </a:rPr>
              <a:t>output </a:t>
            </a:r>
            <a:r>
              <a:rPr dirty="0" sz="1400">
                <a:latin typeface="Times New Roman"/>
                <a:cs typeface="Times New Roman"/>
              </a:rPr>
              <a:t>B </a:t>
            </a:r>
            <a:r>
              <a:rPr dirty="0" sz="1400" spc="-5">
                <a:latin typeface="Times New Roman"/>
                <a:cs typeface="Times New Roman"/>
              </a:rPr>
              <a:t>on </a:t>
            </a:r>
            <a:r>
              <a:rPr dirty="0" sz="1400" spc="-10">
                <a:latin typeface="Times New Roman"/>
                <a:cs typeface="Times New Roman"/>
              </a:rPr>
              <a:t>an </a:t>
            </a:r>
            <a:r>
              <a:rPr dirty="0" sz="1400" spc="-5">
                <a:latin typeface="Times New Roman"/>
                <a:cs typeface="Times New Roman"/>
              </a:rPr>
              <a:t>output device. Clearly,  </a:t>
            </a:r>
            <a:r>
              <a:rPr dirty="0" sz="1400">
                <a:latin typeface="Times New Roman"/>
                <a:cs typeface="Times New Roman"/>
              </a:rPr>
              <a:t>the </a:t>
            </a:r>
            <a:r>
              <a:rPr dirty="0" sz="1400" spc="-5">
                <a:latin typeface="Times New Roman"/>
                <a:cs typeface="Times New Roman"/>
              </a:rPr>
              <a:t>first node printed is </a:t>
            </a:r>
            <a:r>
              <a:rPr dirty="0" sz="1400">
                <a:latin typeface="Times New Roman"/>
                <a:cs typeface="Times New Roman"/>
              </a:rPr>
              <a:t>B. </a:t>
            </a:r>
            <a:r>
              <a:rPr dirty="0" sz="1400" spc="-5">
                <a:latin typeface="Times New Roman"/>
                <a:cs typeface="Times New Roman"/>
              </a:rPr>
              <a:t>This completes Step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1.2,</a:t>
            </a:r>
            <a:endParaRPr sz="1400">
              <a:latin typeface="Times New Roman"/>
              <a:cs typeface="Times New Roman"/>
            </a:endParaRPr>
          </a:p>
          <a:p>
            <a:pPr marL="945515">
              <a:lnSpc>
                <a:spcPct val="100000"/>
              </a:lnSpc>
              <a:spcBef>
                <a:spcPts val="730"/>
              </a:spcBef>
            </a:pPr>
            <a:r>
              <a:rPr dirty="0" sz="1400">
                <a:latin typeface="Times New Roman"/>
                <a:cs typeface="Times New Roman"/>
              </a:rPr>
              <a:t>so </a:t>
            </a:r>
            <a:r>
              <a:rPr dirty="0" sz="1400" spc="-5">
                <a:latin typeface="Times New Roman"/>
                <a:cs typeface="Times New Roman"/>
              </a:rPr>
              <a:t>we proceed to Step</a:t>
            </a:r>
            <a:r>
              <a:rPr dirty="0" sz="1400" spc="2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1.3.</a:t>
            </a:r>
            <a:endParaRPr sz="1400">
              <a:latin typeface="Times New Roman"/>
              <a:cs typeface="Times New Roman"/>
            </a:endParaRPr>
          </a:p>
          <a:p>
            <a:pPr lvl="1" marL="989330" marR="1029969" indent="-310515">
              <a:lnSpc>
                <a:spcPct val="143600"/>
              </a:lnSpc>
              <a:buAutoNum type="arabicPeriod" startAt="3"/>
              <a:tabLst>
                <a:tab pos="991869" algn="l"/>
              </a:tabLst>
            </a:pPr>
            <a:r>
              <a:rPr dirty="0" sz="1400" spc="-5">
                <a:latin typeface="Times New Roman"/>
                <a:cs typeface="Times New Roman"/>
              </a:rPr>
              <a:t>Traverse </a:t>
            </a:r>
            <a:r>
              <a:rPr dirty="0" sz="1400">
                <a:latin typeface="Times New Roman"/>
                <a:cs typeface="Times New Roman"/>
              </a:rPr>
              <a:t>the </a:t>
            </a:r>
            <a:r>
              <a:rPr dirty="0" sz="1400" spc="-5">
                <a:latin typeface="Times New Roman"/>
                <a:cs typeface="Times New Roman"/>
              </a:rPr>
              <a:t>right subtree of </a:t>
            </a:r>
            <a:r>
              <a:rPr dirty="0" sz="1400">
                <a:latin typeface="Times New Roman"/>
                <a:cs typeface="Times New Roman"/>
              </a:rPr>
              <a:t>B; </a:t>
            </a:r>
            <a:r>
              <a:rPr dirty="0" sz="1400" spc="-5">
                <a:latin typeface="Times New Roman"/>
                <a:cs typeface="Times New Roman"/>
              </a:rPr>
              <a:t>that is, traverse </a:t>
            </a:r>
            <a:r>
              <a:rPr dirty="0" sz="1400" spc="5">
                <a:latin typeface="Times New Roman"/>
                <a:cs typeface="Times New Roman"/>
              </a:rPr>
              <a:t>RB </a:t>
            </a:r>
            <a:r>
              <a:rPr dirty="0" sz="1400">
                <a:latin typeface="Times New Roman"/>
                <a:cs typeface="Times New Roman"/>
              </a:rPr>
              <a:t>= </a:t>
            </a:r>
            <a:r>
              <a:rPr dirty="0" sz="1400" spc="-5">
                <a:latin typeface="Times New Roman"/>
                <a:cs typeface="Times New Roman"/>
              </a:rPr>
              <a:t>{D}. Now  </a:t>
            </a:r>
            <a:r>
              <a:rPr dirty="0" sz="1400">
                <a:latin typeface="Times New Roman"/>
                <a:cs typeface="Times New Roman"/>
              </a:rPr>
              <a:t>RB is a binary tree </a:t>
            </a:r>
            <a:r>
              <a:rPr dirty="0" sz="1400" spc="-5">
                <a:latin typeface="Times New Roman"/>
                <a:cs typeface="Times New Roman"/>
              </a:rPr>
              <a:t>with the root node D. Because </a:t>
            </a:r>
            <a:r>
              <a:rPr dirty="0" sz="1400">
                <a:latin typeface="Times New Roman"/>
                <a:cs typeface="Times New Roman"/>
              </a:rPr>
              <a:t>RB is a</a:t>
            </a:r>
            <a:r>
              <a:rPr dirty="0" sz="1400" spc="-5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binary</a:t>
            </a:r>
            <a:endParaRPr sz="1400">
              <a:latin typeface="Times New Roman"/>
              <a:cs typeface="Times New Roman"/>
            </a:endParaRPr>
          </a:p>
          <a:p>
            <a:pPr marL="989330">
              <a:lnSpc>
                <a:spcPct val="100000"/>
              </a:lnSpc>
              <a:spcBef>
                <a:spcPts val="745"/>
              </a:spcBef>
            </a:pPr>
            <a:r>
              <a:rPr dirty="0" sz="1400">
                <a:latin typeface="Times New Roman"/>
                <a:cs typeface="Times New Roman"/>
              </a:rPr>
              <a:t>tree, </a:t>
            </a:r>
            <a:r>
              <a:rPr dirty="0" sz="1400" spc="-5">
                <a:latin typeface="Times New Roman"/>
                <a:cs typeface="Times New Roman"/>
              </a:rPr>
              <a:t>we apply </a:t>
            </a:r>
            <a:r>
              <a:rPr dirty="0" sz="1400">
                <a:latin typeface="Times New Roman"/>
                <a:cs typeface="Times New Roman"/>
              </a:rPr>
              <a:t>the </a:t>
            </a:r>
            <a:r>
              <a:rPr dirty="0" sz="1400" spc="-5">
                <a:latin typeface="Times New Roman"/>
                <a:cs typeface="Times New Roman"/>
              </a:rPr>
              <a:t>inorder traversal criteria to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RB.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5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200">
              <a:latin typeface="Times New Roman"/>
              <a:cs typeface="Times New Roman"/>
            </a:endParaRPr>
          </a:p>
          <a:p>
            <a:pPr lvl="2" marL="1391285" indent="-445770">
              <a:lnSpc>
                <a:spcPct val="100000"/>
              </a:lnSpc>
              <a:spcBef>
                <a:spcPts val="5"/>
              </a:spcBef>
              <a:buAutoNum type="arabicPeriod"/>
              <a:tabLst>
                <a:tab pos="1391920" algn="l"/>
              </a:tabLst>
            </a:pPr>
            <a:r>
              <a:rPr dirty="0" sz="1400" spc="-5">
                <a:latin typeface="Times New Roman"/>
                <a:cs typeface="Times New Roman"/>
              </a:rPr>
              <a:t>Traverse the left subtree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D; that is, traverse </a:t>
            </a:r>
            <a:r>
              <a:rPr dirty="0" sz="1400" spc="10">
                <a:latin typeface="Times New Roman"/>
                <a:cs typeface="Times New Roman"/>
              </a:rPr>
              <a:t>LD </a:t>
            </a:r>
            <a:r>
              <a:rPr dirty="0" sz="1400">
                <a:latin typeface="Times New Roman"/>
                <a:cs typeface="Times New Roman"/>
              </a:rPr>
              <a:t>=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empty.</a:t>
            </a:r>
            <a:endParaRPr sz="1400">
              <a:latin typeface="Times New Roman"/>
              <a:cs typeface="Times New Roman"/>
            </a:endParaRPr>
          </a:p>
          <a:p>
            <a:pPr lvl="2" marL="1391285" indent="-445770">
              <a:lnSpc>
                <a:spcPct val="100000"/>
              </a:lnSpc>
              <a:spcBef>
                <a:spcPts val="735"/>
              </a:spcBef>
              <a:buAutoNum type="arabicPeriod"/>
              <a:tabLst>
                <a:tab pos="1391920" algn="l"/>
              </a:tabLst>
            </a:pPr>
            <a:r>
              <a:rPr dirty="0" sz="1400" spc="-5">
                <a:latin typeface="Times New Roman"/>
                <a:cs typeface="Times New Roman"/>
              </a:rPr>
              <a:t>Visit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D.</a:t>
            </a:r>
            <a:endParaRPr sz="1400">
              <a:latin typeface="Times New Roman"/>
              <a:cs typeface="Times New Roman"/>
            </a:endParaRPr>
          </a:p>
          <a:p>
            <a:pPr lvl="2" marL="1391285" indent="-445770">
              <a:lnSpc>
                <a:spcPct val="100000"/>
              </a:lnSpc>
              <a:spcBef>
                <a:spcPts val="740"/>
              </a:spcBef>
              <a:buAutoNum type="arabicPeriod"/>
              <a:tabLst>
                <a:tab pos="1391920" algn="l"/>
              </a:tabLst>
            </a:pPr>
            <a:r>
              <a:rPr dirty="0" sz="1400" spc="-5">
                <a:latin typeface="Times New Roman"/>
                <a:cs typeface="Times New Roman"/>
              </a:rPr>
              <a:t>Traverse the </a:t>
            </a:r>
            <a:r>
              <a:rPr dirty="0" sz="1400" spc="-10">
                <a:latin typeface="Times New Roman"/>
                <a:cs typeface="Times New Roman"/>
              </a:rPr>
              <a:t>right </a:t>
            </a:r>
            <a:r>
              <a:rPr dirty="0" sz="1400" spc="-5">
                <a:latin typeface="Times New Roman"/>
                <a:cs typeface="Times New Roman"/>
              </a:rPr>
              <a:t>subtree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D; that </a:t>
            </a:r>
            <a:r>
              <a:rPr dirty="0" sz="1400">
                <a:latin typeface="Times New Roman"/>
                <a:cs typeface="Times New Roman"/>
              </a:rPr>
              <a:t>is, </a:t>
            </a:r>
            <a:r>
              <a:rPr dirty="0" sz="1400" spc="-5">
                <a:latin typeface="Times New Roman"/>
                <a:cs typeface="Times New Roman"/>
              </a:rPr>
              <a:t>traverse </a:t>
            </a:r>
            <a:r>
              <a:rPr dirty="0" sz="1400" spc="15">
                <a:latin typeface="Times New Roman"/>
                <a:cs typeface="Times New Roman"/>
              </a:rPr>
              <a:t>RD </a:t>
            </a:r>
            <a:r>
              <a:rPr dirty="0" sz="1400">
                <a:latin typeface="Times New Roman"/>
                <a:cs typeface="Times New Roman"/>
              </a:rPr>
              <a:t>=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empty.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2100">
              <a:latin typeface="Times New Roman"/>
              <a:cs typeface="Times New Roman"/>
            </a:endParaRPr>
          </a:p>
          <a:p>
            <a:pPr lvl="2" marL="1344930" marR="857885" indent="-399415">
              <a:lnSpc>
                <a:spcPct val="143500"/>
              </a:lnSpc>
              <a:buAutoNum type="arabicPeriod"/>
              <a:tabLst>
                <a:tab pos="1391920" algn="l"/>
              </a:tabLst>
            </a:pPr>
            <a:r>
              <a:rPr dirty="0" sz="1400" spc="-5">
                <a:latin typeface="Times New Roman"/>
                <a:cs typeface="Times New Roman"/>
              </a:rPr>
              <a:t>Because </a:t>
            </a:r>
            <a:r>
              <a:rPr dirty="0" sz="1400">
                <a:latin typeface="Times New Roman"/>
                <a:cs typeface="Times New Roman"/>
              </a:rPr>
              <a:t>the </a:t>
            </a:r>
            <a:r>
              <a:rPr dirty="0" sz="1400" spc="-5">
                <a:latin typeface="Times New Roman"/>
                <a:cs typeface="Times New Roman"/>
              </a:rPr>
              <a:t>left subtree </a:t>
            </a:r>
            <a:r>
              <a:rPr dirty="0" sz="1400">
                <a:latin typeface="Times New Roman"/>
                <a:cs typeface="Times New Roman"/>
              </a:rPr>
              <a:t>of D is </a:t>
            </a:r>
            <a:r>
              <a:rPr dirty="0" sz="1400" spc="-10">
                <a:latin typeface="Times New Roman"/>
                <a:cs typeface="Times New Roman"/>
              </a:rPr>
              <a:t>empty, </a:t>
            </a:r>
            <a:r>
              <a:rPr dirty="0" sz="1400">
                <a:latin typeface="Times New Roman"/>
                <a:cs typeface="Times New Roman"/>
              </a:rPr>
              <a:t>there is </a:t>
            </a:r>
            <a:r>
              <a:rPr dirty="0" sz="1400" spc="-5">
                <a:latin typeface="Times New Roman"/>
                <a:cs typeface="Times New Roman"/>
              </a:rPr>
              <a:t>nothing </a:t>
            </a:r>
            <a:r>
              <a:rPr dirty="0" sz="1400">
                <a:latin typeface="Times New Roman"/>
                <a:cs typeface="Times New Roman"/>
              </a:rPr>
              <a:t>to  traverse. </a:t>
            </a:r>
            <a:r>
              <a:rPr dirty="0" sz="1400" spc="-5">
                <a:latin typeface="Times New Roman"/>
                <a:cs typeface="Times New Roman"/>
              </a:rPr>
              <a:t>Step 1.3.1 is </a:t>
            </a:r>
            <a:r>
              <a:rPr dirty="0" sz="1400">
                <a:latin typeface="Times New Roman"/>
                <a:cs typeface="Times New Roman"/>
              </a:rPr>
              <a:t>completed, </a:t>
            </a:r>
            <a:r>
              <a:rPr dirty="0" sz="1400" spc="-5">
                <a:latin typeface="Times New Roman"/>
                <a:cs typeface="Times New Roman"/>
              </a:rPr>
              <a:t>so we proceed to Step</a:t>
            </a:r>
            <a:r>
              <a:rPr dirty="0" sz="1400" spc="4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1.3.2.</a:t>
            </a:r>
            <a:endParaRPr sz="1400">
              <a:latin typeface="Times New Roman"/>
              <a:cs typeface="Times New Roman"/>
            </a:endParaRPr>
          </a:p>
          <a:p>
            <a:pPr lvl="2" marL="1391285" indent="-445770">
              <a:lnSpc>
                <a:spcPct val="100000"/>
              </a:lnSpc>
              <a:spcBef>
                <a:spcPts val="745"/>
              </a:spcBef>
              <a:buAutoNum type="arabicPeriod"/>
              <a:tabLst>
                <a:tab pos="1391920" algn="l"/>
              </a:tabLst>
            </a:pPr>
            <a:r>
              <a:rPr dirty="0" sz="1400" spc="-5">
                <a:latin typeface="Times New Roman"/>
                <a:cs typeface="Times New Roman"/>
              </a:rPr>
              <a:t>Visit D. That </a:t>
            </a:r>
            <a:r>
              <a:rPr dirty="0" sz="1400">
                <a:latin typeface="Times New Roman"/>
                <a:cs typeface="Times New Roman"/>
              </a:rPr>
              <a:t>is, </a:t>
            </a:r>
            <a:r>
              <a:rPr dirty="0" sz="1400" spc="-5">
                <a:latin typeface="Times New Roman"/>
                <a:cs typeface="Times New Roman"/>
              </a:rPr>
              <a:t>output </a:t>
            </a:r>
            <a:r>
              <a:rPr dirty="0" sz="1400">
                <a:latin typeface="Times New Roman"/>
                <a:cs typeface="Times New Roman"/>
              </a:rPr>
              <a:t>D on </a:t>
            </a:r>
            <a:r>
              <a:rPr dirty="0" sz="1400" spc="-10">
                <a:latin typeface="Times New Roman"/>
                <a:cs typeface="Times New Roman"/>
              </a:rPr>
              <a:t>an </a:t>
            </a:r>
            <a:r>
              <a:rPr dirty="0" sz="1400" spc="-5">
                <a:latin typeface="Times New Roman"/>
                <a:cs typeface="Times New Roman"/>
              </a:rPr>
              <a:t>output</a:t>
            </a:r>
            <a:r>
              <a:rPr dirty="0" sz="1400" spc="-2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device.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150"/>
              </a:lnSpc>
            </a:pPr>
            <a:r>
              <a:rPr dirty="0"/>
              <a:t>Page </a:t>
            </a:r>
            <a:fld id="{81D60167-4931-47E6-BA6A-407CBD079E47}" type="slidenum">
              <a:rPr dirty="0" b="1">
                <a:latin typeface="Calibri"/>
                <a:cs typeface="Calibri"/>
              </a:rPr>
              <a:t>1</a:t>
            </a:fld>
            <a:r>
              <a:rPr dirty="0" b="1">
                <a:latin typeface="Calibri"/>
                <a:cs typeface="Calibri"/>
              </a:rPr>
              <a:t> </a:t>
            </a:r>
            <a:r>
              <a:rPr dirty="0"/>
              <a:t>of</a:t>
            </a:r>
            <a:r>
              <a:rPr dirty="0" spc="-100"/>
              <a:t> </a:t>
            </a:r>
            <a:r>
              <a:rPr dirty="0" b="1">
                <a:latin typeface="Calibri"/>
                <a:cs typeface="Calibri"/>
              </a:rPr>
              <a:t>5</a:t>
            </a:r>
          </a:p>
        </p:txBody>
      </p:sp>
      <p:sp>
        <p:nvSpPr>
          <p:cNvPr id="2" name="object 2"/>
          <p:cNvSpPr txBox="1"/>
          <p:nvPr/>
        </p:nvSpPr>
        <p:spPr>
          <a:xfrm>
            <a:off x="6939533" y="266191"/>
            <a:ext cx="391160" cy="193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>
                <a:latin typeface="Calibri"/>
                <a:cs typeface="Calibri"/>
              </a:rPr>
              <a:t>Lec.</a:t>
            </a:r>
            <a:r>
              <a:rPr dirty="0" sz="1100" spc="-10">
                <a:latin typeface="Calibri"/>
                <a:cs typeface="Calibri"/>
              </a:rPr>
              <a:t>1</a:t>
            </a:r>
            <a:r>
              <a:rPr dirty="0" sz="1100">
                <a:latin typeface="Calibri"/>
                <a:cs typeface="Calibri"/>
              </a:rPr>
              <a:t>6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639570" y="336906"/>
            <a:ext cx="4472940" cy="946150"/>
          </a:xfrm>
          <a:prstGeom prst="rect">
            <a:avLst/>
          </a:prstGeom>
        </p:spPr>
        <p:txBody>
          <a:bodyPr wrap="square" lIns="0" tIns="105410" rIns="0" bIns="0" rtlCol="0" vert="horz">
            <a:spAutoFit/>
          </a:bodyPr>
          <a:lstStyle/>
          <a:p>
            <a:pPr marL="457200">
              <a:lnSpc>
                <a:spcPct val="100000"/>
              </a:lnSpc>
              <a:spcBef>
                <a:spcPts val="830"/>
              </a:spcBef>
            </a:pPr>
            <a:r>
              <a:rPr dirty="0" sz="1400" spc="-5">
                <a:latin typeface="Times New Roman"/>
                <a:cs typeface="Times New Roman"/>
              </a:rPr>
              <a:t>This completes Step 1.3.2, so we proceed to Step</a:t>
            </a:r>
            <a:r>
              <a:rPr dirty="0" sz="1400" spc="1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1.3.3.</a:t>
            </a:r>
            <a:endParaRPr sz="1400">
              <a:latin typeface="Times New Roman"/>
              <a:cs typeface="Times New Roman"/>
            </a:endParaRPr>
          </a:p>
          <a:p>
            <a:pPr marL="500380" marR="5080" indent="-487680">
              <a:lnSpc>
                <a:spcPts val="2430"/>
              </a:lnSpc>
              <a:spcBef>
                <a:spcPts val="190"/>
              </a:spcBef>
            </a:pPr>
            <a:r>
              <a:rPr dirty="0" sz="1400">
                <a:latin typeface="Times New Roman"/>
                <a:cs typeface="Times New Roman"/>
              </a:rPr>
              <a:t>1.3.3. </a:t>
            </a:r>
            <a:r>
              <a:rPr dirty="0" sz="1400" spc="-5">
                <a:latin typeface="Times New Roman"/>
                <a:cs typeface="Times New Roman"/>
              </a:rPr>
              <a:t>Because </a:t>
            </a:r>
            <a:r>
              <a:rPr dirty="0" sz="1400">
                <a:latin typeface="Times New Roman"/>
                <a:cs typeface="Times New Roman"/>
              </a:rPr>
              <a:t>the </a:t>
            </a:r>
            <a:r>
              <a:rPr dirty="0" sz="1400" spc="-10">
                <a:latin typeface="Times New Roman"/>
                <a:cs typeface="Times New Roman"/>
              </a:rPr>
              <a:t>right </a:t>
            </a:r>
            <a:r>
              <a:rPr dirty="0" sz="1400" spc="-5">
                <a:latin typeface="Times New Roman"/>
                <a:cs typeface="Times New Roman"/>
              </a:rPr>
              <a:t>subtree </a:t>
            </a:r>
            <a:r>
              <a:rPr dirty="0" sz="1400">
                <a:latin typeface="Times New Roman"/>
                <a:cs typeface="Times New Roman"/>
              </a:rPr>
              <a:t>of D </a:t>
            </a:r>
            <a:r>
              <a:rPr dirty="0" sz="1400" spc="-5">
                <a:latin typeface="Times New Roman"/>
                <a:cs typeface="Times New Roman"/>
              </a:rPr>
              <a:t>is </a:t>
            </a:r>
            <a:r>
              <a:rPr dirty="0" sz="1400" spc="-10">
                <a:latin typeface="Times New Roman"/>
                <a:cs typeface="Times New Roman"/>
              </a:rPr>
              <a:t>empty, </a:t>
            </a:r>
            <a:r>
              <a:rPr dirty="0" sz="1400">
                <a:latin typeface="Times New Roman"/>
                <a:cs typeface="Times New Roman"/>
              </a:rPr>
              <a:t>there is </a:t>
            </a:r>
            <a:r>
              <a:rPr dirty="0" sz="1400" spc="-5">
                <a:latin typeface="Times New Roman"/>
                <a:cs typeface="Times New Roman"/>
              </a:rPr>
              <a:t>nothing  </a:t>
            </a:r>
            <a:r>
              <a:rPr dirty="0" sz="1400" spc="5">
                <a:latin typeface="Times New Roman"/>
                <a:cs typeface="Times New Roman"/>
              </a:rPr>
              <a:t>to </a:t>
            </a:r>
            <a:r>
              <a:rPr dirty="0" sz="1400" spc="-5">
                <a:latin typeface="Times New Roman"/>
                <a:cs typeface="Times New Roman"/>
              </a:rPr>
              <a:t>traverse. Step 1.3.3 </a:t>
            </a:r>
            <a:r>
              <a:rPr dirty="0" sz="1400">
                <a:latin typeface="Times New Roman"/>
                <a:cs typeface="Times New Roman"/>
              </a:rPr>
              <a:t>is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completed.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06627" y="1563979"/>
            <a:ext cx="6256020" cy="769365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477520">
              <a:lnSpc>
                <a:spcPct val="143600"/>
              </a:lnSpc>
              <a:spcBef>
                <a:spcPts val="95"/>
              </a:spcBef>
            </a:pPr>
            <a:r>
              <a:rPr dirty="0" sz="1400" spc="-5">
                <a:latin typeface="Times New Roman"/>
                <a:cs typeface="Times New Roman"/>
              </a:rPr>
              <a:t>This completes </a:t>
            </a:r>
            <a:r>
              <a:rPr dirty="0" sz="1400" spc="-10">
                <a:latin typeface="Times New Roman"/>
                <a:cs typeface="Times New Roman"/>
              </a:rPr>
              <a:t>Step </a:t>
            </a:r>
            <a:r>
              <a:rPr dirty="0" sz="1400">
                <a:latin typeface="Times New Roman"/>
                <a:cs typeface="Times New Roman"/>
              </a:rPr>
              <a:t>1.3. </a:t>
            </a:r>
            <a:r>
              <a:rPr dirty="0" sz="1400" spc="-5">
                <a:latin typeface="Times New Roman"/>
                <a:cs typeface="Times New Roman"/>
              </a:rPr>
              <a:t>Because </a:t>
            </a:r>
            <a:r>
              <a:rPr dirty="0" sz="1400" spc="-10">
                <a:latin typeface="Times New Roman"/>
                <a:cs typeface="Times New Roman"/>
              </a:rPr>
              <a:t>Steps </a:t>
            </a:r>
            <a:r>
              <a:rPr dirty="0" sz="1400">
                <a:latin typeface="Times New Roman"/>
                <a:cs typeface="Times New Roman"/>
              </a:rPr>
              <a:t>1.1, </a:t>
            </a:r>
            <a:r>
              <a:rPr dirty="0" sz="1400" spc="10">
                <a:latin typeface="Times New Roman"/>
                <a:cs typeface="Times New Roman"/>
              </a:rPr>
              <a:t>1.2, </a:t>
            </a:r>
            <a:r>
              <a:rPr dirty="0" sz="1400" spc="-10">
                <a:latin typeface="Times New Roman"/>
                <a:cs typeface="Times New Roman"/>
              </a:rPr>
              <a:t>and </a:t>
            </a:r>
            <a:r>
              <a:rPr dirty="0" sz="1400" spc="-5">
                <a:latin typeface="Times New Roman"/>
                <a:cs typeface="Times New Roman"/>
              </a:rPr>
              <a:t>1.3 </a:t>
            </a:r>
            <a:r>
              <a:rPr dirty="0" sz="1400">
                <a:latin typeface="Times New Roman"/>
                <a:cs typeface="Times New Roman"/>
              </a:rPr>
              <a:t>are </a:t>
            </a:r>
            <a:r>
              <a:rPr dirty="0" sz="1400" spc="-5">
                <a:latin typeface="Times New Roman"/>
                <a:cs typeface="Times New Roman"/>
              </a:rPr>
              <a:t>completed, Step </a:t>
            </a:r>
            <a:r>
              <a:rPr dirty="0" sz="1400">
                <a:latin typeface="Times New Roman"/>
                <a:cs typeface="Times New Roman"/>
              </a:rPr>
              <a:t>1 </a:t>
            </a:r>
            <a:r>
              <a:rPr dirty="0" sz="1400" spc="-5">
                <a:latin typeface="Times New Roman"/>
                <a:cs typeface="Times New Roman"/>
              </a:rPr>
              <a:t>is  completed, and </a:t>
            </a:r>
            <a:r>
              <a:rPr dirty="0" sz="1400">
                <a:latin typeface="Times New Roman"/>
                <a:cs typeface="Times New Roman"/>
              </a:rPr>
              <a:t>so </a:t>
            </a:r>
            <a:r>
              <a:rPr dirty="0" sz="1400" spc="-5">
                <a:latin typeface="Times New Roman"/>
                <a:cs typeface="Times New Roman"/>
              </a:rPr>
              <a:t>we </a:t>
            </a:r>
            <a:r>
              <a:rPr dirty="0" sz="1400">
                <a:latin typeface="Times New Roman"/>
                <a:cs typeface="Times New Roman"/>
              </a:rPr>
              <a:t>go to </a:t>
            </a:r>
            <a:r>
              <a:rPr dirty="0" sz="1400" spc="-10">
                <a:latin typeface="Times New Roman"/>
                <a:cs typeface="Times New Roman"/>
              </a:rPr>
              <a:t>Step</a:t>
            </a:r>
            <a:r>
              <a:rPr dirty="0" sz="1400" spc="-2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2.</a:t>
            </a:r>
            <a:endParaRPr sz="1400">
              <a:latin typeface="Times New Roman"/>
              <a:cs typeface="Times New Roman"/>
            </a:endParaRPr>
          </a:p>
          <a:p>
            <a:pPr marL="678815" marR="695960" indent="-266700">
              <a:lnSpc>
                <a:spcPts val="2420"/>
              </a:lnSpc>
              <a:spcBef>
                <a:spcPts val="200"/>
              </a:spcBef>
              <a:buAutoNum type="arabicPeriod" startAt="2"/>
              <a:tabLst>
                <a:tab pos="590550" algn="l"/>
              </a:tabLst>
            </a:pPr>
            <a:r>
              <a:rPr dirty="0" sz="1400" spc="-5">
                <a:latin typeface="Times New Roman"/>
                <a:cs typeface="Times New Roman"/>
              </a:rPr>
              <a:t>Visit A. That </a:t>
            </a:r>
            <a:r>
              <a:rPr dirty="0" sz="1400">
                <a:latin typeface="Times New Roman"/>
                <a:cs typeface="Times New Roman"/>
              </a:rPr>
              <a:t>is, </a:t>
            </a:r>
            <a:r>
              <a:rPr dirty="0" sz="1400" spc="-5">
                <a:latin typeface="Times New Roman"/>
                <a:cs typeface="Times New Roman"/>
              </a:rPr>
              <a:t>output </a:t>
            </a:r>
            <a:r>
              <a:rPr dirty="0" sz="1400">
                <a:latin typeface="Times New Roman"/>
                <a:cs typeface="Times New Roman"/>
              </a:rPr>
              <a:t>A on </a:t>
            </a:r>
            <a:r>
              <a:rPr dirty="0" sz="1400" spc="-10">
                <a:latin typeface="Times New Roman"/>
                <a:cs typeface="Times New Roman"/>
              </a:rPr>
              <a:t>an </a:t>
            </a:r>
            <a:r>
              <a:rPr dirty="0" sz="1400" spc="-5">
                <a:latin typeface="Times New Roman"/>
                <a:cs typeface="Times New Roman"/>
              </a:rPr>
              <a:t>output device. </a:t>
            </a:r>
            <a:r>
              <a:rPr dirty="0" sz="1400" spc="-10">
                <a:latin typeface="Times New Roman"/>
                <a:cs typeface="Times New Roman"/>
              </a:rPr>
              <a:t>This </a:t>
            </a:r>
            <a:r>
              <a:rPr dirty="0" sz="1400" spc="-5">
                <a:latin typeface="Times New Roman"/>
                <a:cs typeface="Times New Roman"/>
              </a:rPr>
              <a:t>completes Step </a:t>
            </a:r>
            <a:r>
              <a:rPr dirty="0" sz="1400">
                <a:latin typeface="Times New Roman"/>
                <a:cs typeface="Times New Roman"/>
              </a:rPr>
              <a:t>2,  so </a:t>
            </a:r>
            <a:r>
              <a:rPr dirty="0" sz="1400" spc="-5">
                <a:latin typeface="Times New Roman"/>
                <a:cs typeface="Times New Roman"/>
              </a:rPr>
              <a:t>we proceed to Step</a:t>
            </a:r>
            <a:r>
              <a:rPr dirty="0" sz="1400" spc="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3.</a:t>
            </a:r>
            <a:endParaRPr sz="1400">
              <a:latin typeface="Times New Roman"/>
              <a:cs typeface="Times New Roman"/>
            </a:endParaRPr>
          </a:p>
          <a:p>
            <a:pPr marL="634365" indent="-178435">
              <a:lnSpc>
                <a:spcPct val="100000"/>
              </a:lnSpc>
              <a:spcBef>
                <a:spcPts val="530"/>
              </a:spcBef>
              <a:buAutoNum type="arabicPeriod" startAt="2"/>
              <a:tabLst>
                <a:tab pos="635000" algn="l"/>
              </a:tabLst>
            </a:pPr>
            <a:r>
              <a:rPr dirty="0" sz="1400" spc="-5">
                <a:latin typeface="Times New Roman"/>
                <a:cs typeface="Times New Roman"/>
              </a:rPr>
              <a:t>Traverse the right subtree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A; that is, traverse </a:t>
            </a:r>
            <a:r>
              <a:rPr dirty="0" sz="1400">
                <a:latin typeface="Times New Roman"/>
                <a:cs typeface="Times New Roman"/>
              </a:rPr>
              <a:t>RA = </a:t>
            </a:r>
            <a:r>
              <a:rPr dirty="0" sz="1400" spc="-5">
                <a:latin typeface="Times New Roman"/>
                <a:cs typeface="Times New Roman"/>
              </a:rPr>
              <a:t>{C}. Now </a:t>
            </a:r>
            <a:r>
              <a:rPr dirty="0" sz="1400">
                <a:latin typeface="Times New Roman"/>
                <a:cs typeface="Times New Roman"/>
              </a:rPr>
              <a:t>RA is</a:t>
            </a:r>
            <a:r>
              <a:rPr dirty="0" sz="1400" spc="6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</a:t>
            </a:r>
            <a:endParaRPr sz="1400">
              <a:latin typeface="Times New Roman"/>
              <a:cs typeface="Times New Roman"/>
            </a:endParaRPr>
          </a:p>
          <a:p>
            <a:pPr marL="633095" marR="535940">
              <a:lnSpc>
                <a:spcPct val="143600"/>
              </a:lnSpc>
              <a:spcBef>
                <a:spcPts val="5"/>
              </a:spcBef>
            </a:pPr>
            <a:r>
              <a:rPr dirty="0" sz="1400">
                <a:latin typeface="Times New Roman"/>
                <a:cs typeface="Times New Roman"/>
              </a:rPr>
              <a:t>binary tree </a:t>
            </a:r>
            <a:r>
              <a:rPr dirty="0" sz="1400" spc="-5">
                <a:latin typeface="Times New Roman"/>
                <a:cs typeface="Times New Roman"/>
              </a:rPr>
              <a:t>with the root node </a:t>
            </a:r>
            <a:r>
              <a:rPr dirty="0" sz="1400">
                <a:latin typeface="Times New Roman"/>
                <a:cs typeface="Times New Roman"/>
              </a:rPr>
              <a:t>C. Because RA </a:t>
            </a:r>
            <a:r>
              <a:rPr dirty="0" sz="1400" spc="-5">
                <a:latin typeface="Times New Roman"/>
                <a:cs typeface="Times New Roman"/>
              </a:rPr>
              <a:t>is </a:t>
            </a:r>
            <a:r>
              <a:rPr dirty="0" sz="1400">
                <a:latin typeface="Times New Roman"/>
                <a:cs typeface="Times New Roman"/>
              </a:rPr>
              <a:t>a </a:t>
            </a:r>
            <a:r>
              <a:rPr dirty="0" sz="1400" spc="-5">
                <a:latin typeface="Times New Roman"/>
                <a:cs typeface="Times New Roman"/>
              </a:rPr>
              <a:t>binary </a:t>
            </a:r>
            <a:r>
              <a:rPr dirty="0" sz="1400">
                <a:latin typeface="Times New Roman"/>
                <a:cs typeface="Times New Roman"/>
              </a:rPr>
              <a:t>tree, </a:t>
            </a:r>
            <a:r>
              <a:rPr dirty="0" sz="1400" spc="-5">
                <a:latin typeface="Times New Roman"/>
                <a:cs typeface="Times New Roman"/>
              </a:rPr>
              <a:t>we </a:t>
            </a:r>
            <a:r>
              <a:rPr dirty="0" sz="1400">
                <a:latin typeface="Times New Roman"/>
                <a:cs typeface="Times New Roman"/>
              </a:rPr>
              <a:t>apply  the inorder </a:t>
            </a:r>
            <a:r>
              <a:rPr dirty="0" sz="1400" spc="-5">
                <a:latin typeface="Times New Roman"/>
                <a:cs typeface="Times New Roman"/>
              </a:rPr>
              <a:t>traversal criteria </a:t>
            </a:r>
            <a:r>
              <a:rPr dirty="0" sz="1400">
                <a:latin typeface="Times New Roman"/>
                <a:cs typeface="Times New Roman"/>
              </a:rPr>
              <a:t>to </a:t>
            </a:r>
            <a:r>
              <a:rPr dirty="0" sz="1400" spc="-10">
                <a:latin typeface="Times New Roman"/>
                <a:cs typeface="Times New Roman"/>
              </a:rPr>
              <a:t>RA.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5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200">
              <a:latin typeface="Times New Roman"/>
              <a:cs typeface="Times New Roman"/>
            </a:endParaRPr>
          </a:p>
          <a:p>
            <a:pPr lvl="1" marL="945515" indent="-312420">
              <a:lnSpc>
                <a:spcPct val="100000"/>
              </a:lnSpc>
              <a:buAutoNum type="arabicPeriod"/>
              <a:tabLst>
                <a:tab pos="946150" algn="l"/>
              </a:tabLst>
            </a:pPr>
            <a:r>
              <a:rPr dirty="0" sz="1400">
                <a:latin typeface="Times New Roman"/>
                <a:cs typeface="Times New Roman"/>
              </a:rPr>
              <a:t>Traverse the </a:t>
            </a:r>
            <a:r>
              <a:rPr dirty="0" sz="1400" spc="-5">
                <a:latin typeface="Times New Roman"/>
                <a:cs typeface="Times New Roman"/>
              </a:rPr>
              <a:t>left subtree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10">
                <a:latin typeface="Times New Roman"/>
                <a:cs typeface="Times New Roman"/>
              </a:rPr>
              <a:t>C; </a:t>
            </a:r>
            <a:r>
              <a:rPr dirty="0" sz="1400" spc="-5">
                <a:latin typeface="Times New Roman"/>
                <a:cs typeface="Times New Roman"/>
              </a:rPr>
              <a:t>that is, traverse </a:t>
            </a:r>
            <a:r>
              <a:rPr dirty="0" sz="1400" spc="10">
                <a:latin typeface="Times New Roman"/>
                <a:cs typeface="Times New Roman"/>
              </a:rPr>
              <a:t>LC </a:t>
            </a:r>
            <a:r>
              <a:rPr dirty="0" sz="1400">
                <a:latin typeface="Times New Roman"/>
                <a:cs typeface="Times New Roman"/>
              </a:rPr>
              <a:t>=</a:t>
            </a:r>
            <a:r>
              <a:rPr dirty="0" sz="1400" spc="-3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empty.</a:t>
            </a:r>
            <a:endParaRPr sz="1400">
              <a:latin typeface="Times New Roman"/>
              <a:cs typeface="Times New Roman"/>
            </a:endParaRPr>
          </a:p>
          <a:p>
            <a:pPr lvl="1" marL="945515" indent="-312420">
              <a:lnSpc>
                <a:spcPct val="100000"/>
              </a:lnSpc>
              <a:spcBef>
                <a:spcPts val="730"/>
              </a:spcBef>
              <a:buAutoNum type="arabicPeriod"/>
              <a:tabLst>
                <a:tab pos="946150" algn="l"/>
              </a:tabLst>
            </a:pPr>
            <a:r>
              <a:rPr dirty="0" sz="1400" spc="-5">
                <a:latin typeface="Times New Roman"/>
                <a:cs typeface="Times New Roman"/>
              </a:rPr>
              <a:t>Visit</a:t>
            </a:r>
            <a:r>
              <a:rPr dirty="0" sz="1400">
                <a:latin typeface="Times New Roman"/>
                <a:cs typeface="Times New Roman"/>
              </a:rPr>
              <a:t> C.</a:t>
            </a:r>
            <a:endParaRPr sz="1400">
              <a:latin typeface="Times New Roman"/>
              <a:cs typeface="Times New Roman"/>
            </a:endParaRPr>
          </a:p>
          <a:p>
            <a:pPr lvl="1" marL="945515" indent="-312420">
              <a:lnSpc>
                <a:spcPct val="100000"/>
              </a:lnSpc>
              <a:spcBef>
                <a:spcPts val="735"/>
              </a:spcBef>
              <a:buAutoNum type="arabicPeriod"/>
              <a:tabLst>
                <a:tab pos="946150" algn="l"/>
              </a:tabLst>
            </a:pPr>
            <a:r>
              <a:rPr dirty="0" sz="1400">
                <a:latin typeface="Times New Roman"/>
                <a:cs typeface="Times New Roman"/>
              </a:rPr>
              <a:t>Traverse the </a:t>
            </a:r>
            <a:r>
              <a:rPr dirty="0" sz="1400" spc="-10">
                <a:latin typeface="Times New Roman"/>
                <a:cs typeface="Times New Roman"/>
              </a:rPr>
              <a:t>right </a:t>
            </a:r>
            <a:r>
              <a:rPr dirty="0" sz="1400" spc="-5">
                <a:latin typeface="Times New Roman"/>
                <a:cs typeface="Times New Roman"/>
              </a:rPr>
              <a:t>subtree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10">
                <a:latin typeface="Times New Roman"/>
                <a:cs typeface="Times New Roman"/>
              </a:rPr>
              <a:t>C; </a:t>
            </a:r>
            <a:r>
              <a:rPr dirty="0" sz="1400" spc="-5">
                <a:latin typeface="Times New Roman"/>
                <a:cs typeface="Times New Roman"/>
              </a:rPr>
              <a:t>that </a:t>
            </a:r>
            <a:r>
              <a:rPr dirty="0" sz="1400">
                <a:latin typeface="Times New Roman"/>
                <a:cs typeface="Times New Roman"/>
              </a:rPr>
              <a:t>is, </a:t>
            </a:r>
            <a:r>
              <a:rPr dirty="0" sz="1400" spc="-5">
                <a:latin typeface="Times New Roman"/>
                <a:cs typeface="Times New Roman"/>
              </a:rPr>
              <a:t>traverse </a:t>
            </a:r>
            <a:r>
              <a:rPr dirty="0" sz="1400" spc="15">
                <a:latin typeface="Times New Roman"/>
                <a:cs typeface="Times New Roman"/>
              </a:rPr>
              <a:t>RC </a:t>
            </a:r>
            <a:r>
              <a:rPr dirty="0" sz="1400">
                <a:latin typeface="Times New Roman"/>
                <a:cs typeface="Times New Roman"/>
              </a:rPr>
              <a:t>=</a:t>
            </a:r>
            <a:r>
              <a:rPr dirty="0" sz="1400" spc="-3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empty.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2100">
              <a:latin typeface="Times New Roman"/>
              <a:cs typeface="Times New Roman"/>
            </a:endParaRPr>
          </a:p>
          <a:p>
            <a:pPr lvl="1" marL="899794" marR="575310" indent="-266700">
              <a:lnSpc>
                <a:spcPct val="143600"/>
              </a:lnSpc>
              <a:buAutoNum type="arabicPeriod"/>
              <a:tabLst>
                <a:tab pos="946150" algn="l"/>
              </a:tabLst>
            </a:pPr>
            <a:r>
              <a:rPr dirty="0" sz="1400">
                <a:latin typeface="Times New Roman"/>
                <a:cs typeface="Times New Roman"/>
              </a:rPr>
              <a:t>Because the </a:t>
            </a:r>
            <a:r>
              <a:rPr dirty="0" sz="1400" spc="-5">
                <a:latin typeface="Times New Roman"/>
                <a:cs typeface="Times New Roman"/>
              </a:rPr>
              <a:t>left subtree </a:t>
            </a:r>
            <a:r>
              <a:rPr dirty="0" sz="1400">
                <a:latin typeface="Times New Roman"/>
                <a:cs typeface="Times New Roman"/>
              </a:rPr>
              <a:t>of C </a:t>
            </a:r>
            <a:r>
              <a:rPr dirty="0" sz="1400" spc="-5">
                <a:latin typeface="Times New Roman"/>
                <a:cs typeface="Times New Roman"/>
              </a:rPr>
              <a:t>is </a:t>
            </a:r>
            <a:r>
              <a:rPr dirty="0" sz="1400" spc="-10">
                <a:latin typeface="Times New Roman"/>
                <a:cs typeface="Times New Roman"/>
              </a:rPr>
              <a:t>empty, </a:t>
            </a:r>
            <a:r>
              <a:rPr dirty="0" sz="1400">
                <a:latin typeface="Times New Roman"/>
                <a:cs typeface="Times New Roman"/>
              </a:rPr>
              <a:t>there is </a:t>
            </a:r>
            <a:r>
              <a:rPr dirty="0" sz="1400" spc="-5">
                <a:latin typeface="Times New Roman"/>
                <a:cs typeface="Times New Roman"/>
              </a:rPr>
              <a:t>nothing to traverse.  </a:t>
            </a:r>
            <a:r>
              <a:rPr dirty="0" sz="1400">
                <a:latin typeface="Times New Roman"/>
                <a:cs typeface="Times New Roman"/>
              </a:rPr>
              <a:t>Step 3.1 is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completed.</a:t>
            </a:r>
            <a:endParaRPr sz="1400">
              <a:latin typeface="Times New Roman"/>
              <a:cs typeface="Times New Roman"/>
            </a:endParaRPr>
          </a:p>
          <a:p>
            <a:pPr lvl="1" marL="989330" marR="900430" indent="-356235">
              <a:lnSpc>
                <a:spcPct val="143600"/>
              </a:lnSpc>
              <a:buAutoNum type="arabicPeriod"/>
              <a:tabLst>
                <a:tab pos="946150" algn="l"/>
              </a:tabLst>
            </a:pPr>
            <a:r>
              <a:rPr dirty="0" sz="1400" spc="-5">
                <a:latin typeface="Times New Roman"/>
                <a:cs typeface="Times New Roman"/>
              </a:rPr>
              <a:t>Visit </a:t>
            </a:r>
            <a:r>
              <a:rPr dirty="0" sz="1400">
                <a:latin typeface="Times New Roman"/>
                <a:cs typeface="Times New Roman"/>
              </a:rPr>
              <a:t>C. </a:t>
            </a:r>
            <a:r>
              <a:rPr dirty="0" sz="1400" spc="-5">
                <a:latin typeface="Times New Roman"/>
                <a:cs typeface="Times New Roman"/>
              </a:rPr>
              <a:t>That </a:t>
            </a:r>
            <a:r>
              <a:rPr dirty="0" sz="1400">
                <a:latin typeface="Times New Roman"/>
                <a:cs typeface="Times New Roman"/>
              </a:rPr>
              <a:t>is, </a:t>
            </a:r>
            <a:r>
              <a:rPr dirty="0" sz="1400" spc="-5">
                <a:latin typeface="Times New Roman"/>
                <a:cs typeface="Times New Roman"/>
              </a:rPr>
              <a:t>output </a:t>
            </a:r>
            <a:r>
              <a:rPr dirty="0" sz="1400">
                <a:latin typeface="Times New Roman"/>
                <a:cs typeface="Times New Roman"/>
              </a:rPr>
              <a:t>C </a:t>
            </a:r>
            <a:r>
              <a:rPr dirty="0" sz="1400" spc="-5">
                <a:latin typeface="Times New Roman"/>
                <a:cs typeface="Times New Roman"/>
              </a:rPr>
              <a:t>on </a:t>
            </a:r>
            <a:r>
              <a:rPr dirty="0" sz="1400" spc="-10">
                <a:latin typeface="Times New Roman"/>
                <a:cs typeface="Times New Roman"/>
              </a:rPr>
              <a:t>an </a:t>
            </a:r>
            <a:r>
              <a:rPr dirty="0" sz="1400" spc="-5">
                <a:latin typeface="Times New Roman"/>
                <a:cs typeface="Times New Roman"/>
              </a:rPr>
              <a:t>output device. This completes  </a:t>
            </a:r>
            <a:r>
              <a:rPr dirty="0" sz="1400">
                <a:latin typeface="Times New Roman"/>
                <a:cs typeface="Times New Roman"/>
              </a:rPr>
              <a:t>Step </a:t>
            </a:r>
            <a:r>
              <a:rPr dirty="0" sz="1400" spc="-5">
                <a:latin typeface="Times New Roman"/>
                <a:cs typeface="Times New Roman"/>
              </a:rPr>
              <a:t>3.2, so we proceed to Step</a:t>
            </a:r>
            <a:r>
              <a:rPr dirty="0" sz="1400" spc="2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3.3.</a:t>
            </a:r>
            <a:endParaRPr sz="1400">
              <a:latin typeface="Times New Roman"/>
              <a:cs typeface="Times New Roman"/>
            </a:endParaRPr>
          </a:p>
          <a:p>
            <a:pPr lvl="1" marL="1033780" marR="1125855" indent="-400685">
              <a:lnSpc>
                <a:spcPct val="143600"/>
              </a:lnSpc>
              <a:spcBef>
                <a:spcPts val="10"/>
              </a:spcBef>
              <a:buAutoNum type="arabicPeriod"/>
              <a:tabLst>
                <a:tab pos="946150" algn="l"/>
              </a:tabLst>
            </a:pPr>
            <a:r>
              <a:rPr dirty="0" sz="1400">
                <a:latin typeface="Times New Roman"/>
                <a:cs typeface="Times New Roman"/>
              </a:rPr>
              <a:t>Because the </a:t>
            </a:r>
            <a:r>
              <a:rPr dirty="0" sz="1400" spc="-10">
                <a:latin typeface="Times New Roman"/>
                <a:cs typeface="Times New Roman"/>
              </a:rPr>
              <a:t>right </a:t>
            </a:r>
            <a:r>
              <a:rPr dirty="0" sz="1400" spc="-5">
                <a:latin typeface="Times New Roman"/>
                <a:cs typeface="Times New Roman"/>
              </a:rPr>
              <a:t>subtree </a:t>
            </a:r>
            <a:r>
              <a:rPr dirty="0" sz="1400">
                <a:latin typeface="Times New Roman"/>
                <a:cs typeface="Times New Roman"/>
              </a:rPr>
              <a:t>of C is </a:t>
            </a:r>
            <a:r>
              <a:rPr dirty="0" sz="1400" spc="-10">
                <a:latin typeface="Times New Roman"/>
                <a:cs typeface="Times New Roman"/>
              </a:rPr>
              <a:t>empty, </a:t>
            </a:r>
            <a:r>
              <a:rPr dirty="0" sz="1400">
                <a:latin typeface="Times New Roman"/>
                <a:cs typeface="Times New Roman"/>
              </a:rPr>
              <a:t>there </a:t>
            </a:r>
            <a:r>
              <a:rPr dirty="0" sz="1400" spc="-5">
                <a:latin typeface="Times New Roman"/>
                <a:cs typeface="Times New Roman"/>
              </a:rPr>
              <a:t>is nothing to  traverse. </a:t>
            </a:r>
            <a:r>
              <a:rPr dirty="0" sz="1400">
                <a:latin typeface="Times New Roman"/>
                <a:cs typeface="Times New Roman"/>
              </a:rPr>
              <a:t>Step 3.3 is</a:t>
            </a:r>
            <a:r>
              <a:rPr dirty="0" sz="1400" spc="-2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completed.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2050">
              <a:latin typeface="Times New Roman"/>
              <a:cs typeface="Times New Roman"/>
            </a:endParaRPr>
          </a:p>
          <a:p>
            <a:pPr marL="12700" marR="539115">
              <a:lnSpc>
                <a:spcPct val="143900"/>
              </a:lnSpc>
            </a:pPr>
            <a:r>
              <a:rPr dirty="0" sz="1400" spc="-5">
                <a:latin typeface="Times New Roman"/>
                <a:cs typeface="Times New Roman"/>
              </a:rPr>
              <a:t>This completes </a:t>
            </a:r>
            <a:r>
              <a:rPr dirty="0" sz="1400" spc="-10">
                <a:latin typeface="Times New Roman"/>
                <a:cs typeface="Times New Roman"/>
              </a:rPr>
              <a:t>Step </a:t>
            </a:r>
            <a:r>
              <a:rPr dirty="0" sz="1400">
                <a:latin typeface="Times New Roman"/>
                <a:cs typeface="Times New Roman"/>
              </a:rPr>
              <a:t>3, </a:t>
            </a:r>
            <a:r>
              <a:rPr dirty="0" sz="1400" spc="-5">
                <a:latin typeface="Times New Roman"/>
                <a:cs typeface="Times New Roman"/>
              </a:rPr>
              <a:t>which </a:t>
            </a:r>
            <a:r>
              <a:rPr dirty="0" sz="1400">
                <a:latin typeface="Times New Roman"/>
                <a:cs typeface="Times New Roman"/>
              </a:rPr>
              <a:t>in </a:t>
            </a:r>
            <a:r>
              <a:rPr dirty="0" sz="1400" spc="-5">
                <a:latin typeface="Times New Roman"/>
                <a:cs typeface="Times New Roman"/>
              </a:rPr>
              <a:t>turn completes the traversal </a:t>
            </a:r>
            <a:r>
              <a:rPr dirty="0" sz="1400">
                <a:latin typeface="Times New Roman"/>
                <a:cs typeface="Times New Roman"/>
              </a:rPr>
              <a:t>of the binary tree.  </a:t>
            </a:r>
            <a:r>
              <a:rPr dirty="0" sz="1400" spc="-5">
                <a:latin typeface="Times New Roman"/>
                <a:cs typeface="Times New Roman"/>
              </a:rPr>
              <a:t>Clearly, </a:t>
            </a:r>
            <a:r>
              <a:rPr dirty="0" sz="1400">
                <a:latin typeface="Times New Roman"/>
                <a:cs typeface="Times New Roman"/>
              </a:rPr>
              <a:t>the </a:t>
            </a:r>
            <a:r>
              <a:rPr dirty="0" sz="1400" spc="-5">
                <a:latin typeface="Times New Roman"/>
                <a:cs typeface="Times New Roman"/>
              </a:rPr>
              <a:t>inorder traversal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the previous binary </a:t>
            </a:r>
            <a:r>
              <a:rPr dirty="0" sz="1400">
                <a:latin typeface="Times New Roman"/>
                <a:cs typeface="Times New Roman"/>
              </a:rPr>
              <a:t>tree </a:t>
            </a:r>
            <a:r>
              <a:rPr dirty="0" sz="1400" spc="-5">
                <a:latin typeface="Times New Roman"/>
                <a:cs typeface="Times New Roman"/>
              </a:rPr>
              <a:t>outputs the </a:t>
            </a:r>
            <a:r>
              <a:rPr dirty="0" sz="1400" spc="-10">
                <a:latin typeface="Times New Roman"/>
                <a:cs typeface="Times New Roman"/>
              </a:rPr>
              <a:t>nodes </a:t>
            </a:r>
            <a:r>
              <a:rPr dirty="0" sz="1400" spc="-5">
                <a:latin typeface="Times New Roman"/>
                <a:cs typeface="Times New Roman"/>
              </a:rPr>
              <a:t>in the  following</a:t>
            </a:r>
            <a:r>
              <a:rPr dirty="0" sz="1400" spc="-2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order: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5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400" spc="-5">
                <a:latin typeface="Times New Roman"/>
                <a:cs typeface="Times New Roman"/>
              </a:rPr>
              <a:t>Inorder sequence: </a:t>
            </a:r>
            <a:r>
              <a:rPr dirty="0" sz="1400" i="1">
                <a:latin typeface="Times New Roman"/>
                <a:cs typeface="Times New Roman"/>
              </a:rPr>
              <a:t>B D A</a:t>
            </a:r>
            <a:r>
              <a:rPr dirty="0" sz="1400" spc="-20" i="1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C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745"/>
              </a:spcBef>
            </a:pPr>
            <a:r>
              <a:rPr dirty="0" sz="1400" spc="-5">
                <a:latin typeface="Times New Roman"/>
                <a:cs typeface="Times New Roman"/>
              </a:rPr>
              <a:t>Similarly, </a:t>
            </a:r>
            <a:r>
              <a:rPr dirty="0" sz="1400">
                <a:latin typeface="Times New Roman"/>
                <a:cs typeface="Times New Roman"/>
              </a:rPr>
              <a:t>the </a:t>
            </a:r>
            <a:r>
              <a:rPr dirty="0" sz="1400" spc="-5">
                <a:latin typeface="Times New Roman"/>
                <a:cs typeface="Times New Roman"/>
              </a:rPr>
              <a:t>preorder and postorder traversals output the </a:t>
            </a:r>
            <a:r>
              <a:rPr dirty="0" sz="1400" spc="-10">
                <a:latin typeface="Times New Roman"/>
                <a:cs typeface="Times New Roman"/>
              </a:rPr>
              <a:t>nodes </a:t>
            </a:r>
            <a:r>
              <a:rPr dirty="0" sz="1400">
                <a:latin typeface="Times New Roman"/>
                <a:cs typeface="Times New Roman"/>
              </a:rPr>
              <a:t>in </a:t>
            </a:r>
            <a:r>
              <a:rPr dirty="0" sz="1400" spc="-5">
                <a:latin typeface="Times New Roman"/>
                <a:cs typeface="Times New Roman"/>
              </a:rPr>
              <a:t>the following</a:t>
            </a:r>
            <a:r>
              <a:rPr dirty="0" sz="1400" spc="16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order: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939533" y="266191"/>
            <a:ext cx="391160" cy="193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>
                <a:latin typeface="Calibri"/>
                <a:cs typeface="Calibri"/>
              </a:rPr>
              <a:t>Lec.</a:t>
            </a:r>
            <a:r>
              <a:rPr dirty="0" sz="1100" spc="-10">
                <a:latin typeface="Calibri"/>
                <a:cs typeface="Calibri"/>
              </a:rPr>
              <a:t>1</a:t>
            </a:r>
            <a:r>
              <a:rPr dirty="0" sz="1100">
                <a:latin typeface="Calibri"/>
                <a:cs typeface="Calibri"/>
              </a:rPr>
              <a:t>6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06627" y="336906"/>
            <a:ext cx="2094864" cy="638175"/>
          </a:xfrm>
          <a:prstGeom prst="rect">
            <a:avLst/>
          </a:prstGeom>
        </p:spPr>
        <p:txBody>
          <a:bodyPr wrap="square" lIns="0" tIns="1054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830"/>
              </a:spcBef>
            </a:pPr>
            <a:r>
              <a:rPr dirty="0" sz="1400">
                <a:latin typeface="Times New Roman"/>
                <a:cs typeface="Times New Roman"/>
              </a:rPr>
              <a:t>Preorder </a:t>
            </a:r>
            <a:r>
              <a:rPr dirty="0" sz="1400" spc="-5">
                <a:latin typeface="Times New Roman"/>
                <a:cs typeface="Times New Roman"/>
              </a:rPr>
              <a:t>sequence: </a:t>
            </a:r>
            <a:r>
              <a:rPr dirty="0" sz="1400" i="1">
                <a:latin typeface="Times New Roman"/>
                <a:cs typeface="Times New Roman"/>
              </a:rPr>
              <a:t>A B D</a:t>
            </a:r>
            <a:r>
              <a:rPr dirty="0" sz="1400" spc="-85" i="1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C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730"/>
              </a:spcBef>
            </a:pPr>
            <a:r>
              <a:rPr dirty="0" sz="1400" spc="-5">
                <a:latin typeface="Times New Roman"/>
                <a:cs typeface="Times New Roman"/>
              </a:rPr>
              <a:t>Postorder sequence: </a:t>
            </a:r>
            <a:r>
              <a:rPr dirty="0" sz="1400" i="1">
                <a:latin typeface="Times New Roman"/>
                <a:cs typeface="Times New Roman"/>
              </a:rPr>
              <a:t>D B C</a:t>
            </a:r>
            <a:r>
              <a:rPr dirty="0" sz="1400" spc="-55" i="1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A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06627" y="5068951"/>
            <a:ext cx="5803265" cy="118046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The preorder traversal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of a binary tree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in </a:t>
            </a:r>
            <a:r>
              <a:rPr dirty="0" sz="1400" spc="-10">
                <a:solidFill>
                  <a:srgbClr val="221F1F"/>
                </a:solidFill>
                <a:latin typeface="Times New Roman"/>
                <a:cs typeface="Times New Roman"/>
              </a:rPr>
              <a:t>Fig.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is A,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B,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D, E, H,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I, C, F,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G,</a:t>
            </a:r>
            <a:r>
              <a:rPr dirty="0" sz="1400" spc="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J.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7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The in order traversal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of a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binary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tree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in Fig. is D,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B,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H, E,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I,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A,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F, C, J,</a:t>
            </a:r>
            <a:r>
              <a:rPr dirty="0" sz="1400" spc="3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G.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7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The post order traversal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of a binary tree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in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Fig.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8.12 is D, H,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I, E, B, F, J,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G,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C,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A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527315" y="1901196"/>
            <a:ext cx="3890768" cy="279477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150"/>
              </a:lnSpc>
            </a:pPr>
            <a:r>
              <a:rPr dirty="0"/>
              <a:t>Page </a:t>
            </a:r>
            <a:fld id="{81D60167-4931-47E6-BA6A-407CBD079E47}" type="slidenum">
              <a:rPr dirty="0" b="1">
                <a:latin typeface="Calibri"/>
                <a:cs typeface="Calibri"/>
              </a:rPr>
              <a:t>1</a:t>
            </a:fld>
            <a:r>
              <a:rPr dirty="0" b="1">
                <a:latin typeface="Calibri"/>
                <a:cs typeface="Calibri"/>
              </a:rPr>
              <a:t> </a:t>
            </a:r>
            <a:r>
              <a:rPr dirty="0"/>
              <a:t>of</a:t>
            </a:r>
            <a:r>
              <a:rPr dirty="0" spc="-100"/>
              <a:t> </a:t>
            </a:r>
            <a:r>
              <a:rPr dirty="0" b="1">
                <a:latin typeface="Calibri"/>
                <a:cs typeface="Calibri"/>
              </a:rPr>
              <a:t>5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ahmed</dc:creator>
  <dcterms:created xsi:type="dcterms:W3CDTF">2018-11-14T18:02:47Z</dcterms:created>
  <dcterms:modified xsi:type="dcterms:W3CDTF">2018-11-14T18:02:47Z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2017-12-13T00:00:00Z</vt:filetime>
  </property>
  <property fmtid="{D5CDD505-2E9C-101B-9397-08002B2CF9AE}" pid="3" name="Creator">
    <vt:lpwstr>Microsoft® Word 2013</vt:lpwstr>
  </property>
  <property fmtid="{D5CDD505-2E9C-101B-9397-08002B2CF9AE}" pid="4" name="LastSaved">
    <vt:filetime>2018-11-14T00:00:00Z</vt:filetime>
  </property>
</Properties>
</file>